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1" r:id="rId2"/>
  </p:sldMasterIdLst>
  <p:notesMasterIdLst>
    <p:notesMasterId r:id="rId67"/>
  </p:notesMasterIdLst>
  <p:sldIdLst>
    <p:sldId id="258" r:id="rId3"/>
    <p:sldId id="259" r:id="rId4"/>
    <p:sldId id="261" r:id="rId5"/>
    <p:sldId id="262" r:id="rId6"/>
    <p:sldId id="263" r:id="rId7"/>
    <p:sldId id="266" r:id="rId8"/>
    <p:sldId id="340" r:id="rId9"/>
    <p:sldId id="341" r:id="rId10"/>
    <p:sldId id="342" r:id="rId11"/>
    <p:sldId id="267" r:id="rId12"/>
    <p:sldId id="268" r:id="rId13"/>
    <p:sldId id="346" r:id="rId14"/>
    <p:sldId id="348" r:id="rId15"/>
    <p:sldId id="269" r:id="rId16"/>
    <p:sldId id="359" r:id="rId17"/>
    <p:sldId id="351" r:id="rId18"/>
    <p:sldId id="270" r:id="rId19"/>
    <p:sldId id="356" r:id="rId20"/>
    <p:sldId id="355" r:id="rId21"/>
    <p:sldId id="357" r:id="rId22"/>
    <p:sldId id="358" r:id="rId23"/>
    <p:sldId id="279" r:id="rId24"/>
    <p:sldId id="280" r:id="rId25"/>
    <p:sldId id="281" r:id="rId26"/>
    <p:sldId id="282" r:id="rId27"/>
    <p:sldId id="283" r:id="rId28"/>
    <p:sldId id="286" r:id="rId29"/>
    <p:sldId id="300" r:id="rId30"/>
    <p:sldId id="302" r:id="rId31"/>
    <p:sldId id="360" r:id="rId32"/>
    <p:sldId id="361" r:id="rId33"/>
    <p:sldId id="381" r:id="rId34"/>
    <p:sldId id="363" r:id="rId35"/>
    <p:sldId id="365" r:id="rId36"/>
    <p:sldId id="364" r:id="rId37"/>
    <p:sldId id="303" r:id="rId38"/>
    <p:sldId id="366" r:id="rId39"/>
    <p:sldId id="367" r:id="rId40"/>
    <p:sldId id="306" r:id="rId41"/>
    <p:sldId id="368" r:id="rId42"/>
    <p:sldId id="307" r:id="rId43"/>
    <p:sldId id="313" r:id="rId44"/>
    <p:sldId id="314" r:id="rId45"/>
    <p:sldId id="315" r:id="rId46"/>
    <p:sldId id="316" r:id="rId47"/>
    <p:sldId id="317" r:id="rId48"/>
    <p:sldId id="318" r:id="rId49"/>
    <p:sldId id="319" r:id="rId50"/>
    <p:sldId id="287" r:id="rId51"/>
    <p:sldId id="320" r:id="rId52"/>
    <p:sldId id="377" r:id="rId53"/>
    <p:sldId id="378" r:id="rId54"/>
    <p:sldId id="379" r:id="rId55"/>
    <p:sldId id="371" r:id="rId56"/>
    <p:sldId id="372" r:id="rId57"/>
    <p:sldId id="321" r:id="rId58"/>
    <p:sldId id="373" r:id="rId59"/>
    <p:sldId id="374" r:id="rId60"/>
    <p:sldId id="334" r:id="rId61"/>
    <p:sldId id="335" r:id="rId62"/>
    <p:sldId id="336" r:id="rId63"/>
    <p:sldId id="337" r:id="rId64"/>
    <p:sldId id="338" r:id="rId65"/>
    <p:sldId id="339" r:id="rId6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00"/>
    <p:restoredTop sz="94600"/>
  </p:normalViewPr>
  <p:slideViewPr>
    <p:cSldViewPr snapToGrid="0">
      <p:cViewPr varScale="1">
        <p:scale>
          <a:sx n="92" d="100"/>
          <a:sy n="92" d="100"/>
        </p:scale>
        <p:origin x="-40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ru-RU"/>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ru-RU"/>
          </a:p>
        </p:txBody>
      </p:sp>
      <p:sp>
        <p:nvSpPr>
          <p:cNvPr id="15364"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основных стилей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ru-RU"/>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6891B43-5CF9-4CB2-9E0F-F4E39330C380}"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D172026D-7452-4F87-A64D-333DF389D24A}" type="slidenum">
              <a:rPr lang="ru-RU" smtClean="0">
                <a:cs typeface="Arial" charset="0"/>
              </a:rPr>
              <a:pPr/>
              <a:t>1</a:t>
            </a:fld>
            <a:endParaRPr lang="ru-RU" smtClean="0">
              <a:cs typeface="Arial" charset="0"/>
            </a:endParaRPr>
          </a:p>
        </p:txBody>
      </p:sp>
      <p:sp>
        <p:nvSpPr>
          <p:cNvPr id="17410" name="Rectangle 2"/>
          <p:cNvSpPr>
            <a:spLocks noGrp="1" noRo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r>
              <a:rPr lang="ru-RU" smtClean="0"/>
              <a:t>[</a:t>
            </a:r>
            <a:r>
              <a:rPr lang="ru-RU" b="1" smtClean="0"/>
              <a:t>Примечания для инструктора</a:t>
            </a:r>
            <a:r>
              <a:rPr lang="ru-RU" smtClean="0"/>
              <a:t>. </a:t>
            </a:r>
          </a:p>
          <a:p>
            <a:pPr>
              <a:buFontTx/>
              <a:buChar char="•"/>
            </a:pPr>
            <a:r>
              <a:rPr lang="ru-RU" smtClean="0"/>
              <a:t>Дополнительные сведения о настройке этого шаблона см. на последнем слайде. Материалы дополнительного урока см. также в области заметок некоторых слайдов.</a:t>
            </a:r>
          </a:p>
          <a:p>
            <a:pPr>
              <a:buFontTx/>
              <a:buChar char="•"/>
            </a:pPr>
            <a:r>
              <a:rPr lang="ru-RU" smtClean="0"/>
              <a:t>Поскольку данная презентация содержит анимацию Macromedia Flash, при сохранении шаблона может быть выведено предупреждение о сохранении конфиденциальности сведений. Если вы не добавляли сведения в свойства самого файла Flash, это предупреждение не относится к презентации. Нажмите кнопку </a:t>
            </a:r>
            <a:r>
              <a:rPr lang="ru-RU" b="1" smtClean="0"/>
              <a:t>ОК</a:t>
            </a:r>
            <a:r>
              <a:rPr lang="ru-RU" smtClean="0"/>
              <a:t> в окне сообщения.]</a:t>
            </a:r>
          </a:p>
          <a:p>
            <a:endParaRPr lang="ru-RU" smtClean="0"/>
          </a:p>
          <a:p>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C1257769-A960-44CA-B42E-864A587C1F57}" type="slidenum">
              <a:rPr lang="ru-RU" smtClean="0">
                <a:cs typeface="Arial" charset="0"/>
              </a:rPr>
              <a:pPr/>
              <a:t>10</a:t>
            </a:fld>
            <a:endParaRPr lang="ru-RU" smtClean="0">
              <a:cs typeface="Arial" charset="0"/>
            </a:endParaRPr>
          </a:p>
        </p:txBody>
      </p:sp>
      <p:sp>
        <p:nvSpPr>
          <p:cNvPr id="36866" name="Rectangle 2"/>
          <p:cNvSpPr>
            <a:spLocks noGrp="1" noRo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ru-RU" smtClean="0"/>
              <a:t>Например, если лист не содержит диаграммы, команды для работы с диаграммами не нужны. </a:t>
            </a:r>
          </a:p>
          <a:p>
            <a:r>
              <a:rPr lang="ru-RU" smtClean="0"/>
              <a:t>Однако после создания диаграммы путем нажатия кнопки на вкладке </a:t>
            </a:r>
            <a:r>
              <a:rPr lang="ru-RU" b="1" smtClean="0"/>
              <a:t>Вставка</a:t>
            </a:r>
            <a:r>
              <a:rPr lang="ru-RU" smtClean="0"/>
              <a:t> в группе </a:t>
            </a:r>
            <a:r>
              <a:rPr lang="ru-RU" b="1" smtClean="0"/>
              <a:t>Диаграммы</a:t>
            </a:r>
            <a:r>
              <a:rPr lang="ru-RU" smtClean="0"/>
              <a:t> появится группа </a:t>
            </a:r>
            <a:r>
              <a:rPr lang="ru-RU" b="1" smtClean="0"/>
              <a:t>Работа с диаграммами</a:t>
            </a:r>
            <a:r>
              <a:rPr lang="ru-RU" smtClean="0"/>
              <a:t> с тремя вкладками: </a:t>
            </a:r>
            <a:r>
              <a:rPr lang="ru-RU" b="1" smtClean="0"/>
              <a:t>Конструктор</a:t>
            </a:r>
            <a:r>
              <a:rPr lang="ru-RU" smtClean="0"/>
              <a:t>, </a:t>
            </a:r>
            <a:r>
              <a:rPr lang="ru-RU" b="1" smtClean="0"/>
              <a:t>Макет</a:t>
            </a:r>
            <a:r>
              <a:rPr lang="ru-RU" smtClean="0"/>
              <a:t> и </a:t>
            </a:r>
            <a:r>
              <a:rPr lang="ru-RU" b="1" smtClean="0"/>
              <a:t>Формат</a:t>
            </a:r>
            <a:r>
              <a:rPr lang="ru-RU" smtClean="0"/>
              <a:t>. Эти вкладки содержат команды, необходимые для работы с диаграммами. Лента откликается на действие пользователя. </a:t>
            </a:r>
          </a:p>
          <a:p>
            <a:r>
              <a:rPr lang="ru-RU" smtClean="0"/>
              <a:t>Вкладка </a:t>
            </a:r>
            <a:r>
              <a:rPr lang="ru-RU" b="1" smtClean="0"/>
              <a:t>Конструктор</a:t>
            </a:r>
            <a:r>
              <a:rPr lang="ru-RU" smtClean="0"/>
              <a:t> используется для изменения типа или перемещения диаграммы, вкладка </a:t>
            </a:r>
            <a:r>
              <a:rPr lang="ru-RU" b="1" smtClean="0"/>
              <a:t>Макет</a:t>
            </a:r>
            <a:r>
              <a:rPr lang="ru-RU" smtClean="0"/>
              <a:t> — для изменения названия или других элементов диаграммы, а вкладка </a:t>
            </a:r>
            <a:r>
              <a:rPr lang="ru-RU" b="1" smtClean="0"/>
              <a:t>Формат</a:t>
            </a:r>
            <a:r>
              <a:rPr lang="ru-RU" smtClean="0"/>
              <a:t> — для добавления цветов заливки или изменения стиля линий. Создав диаграмму, щелкните в области вне ее. Инструменты </a:t>
            </a:r>
            <a:r>
              <a:rPr lang="ru-RU" b="1" smtClean="0"/>
              <a:t>Работа с диаграммами</a:t>
            </a:r>
            <a:r>
              <a:rPr lang="ru-RU" smtClean="0"/>
              <a:t> более не будут отображены. Чтобы восстановить их, щелкните в области внутри диаграммы, и вкладки появятся снова..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1F9D1C1E-B5DD-4676-B6B0-0F38A381EF1E}" type="slidenum">
              <a:rPr lang="ru-RU" smtClean="0">
                <a:cs typeface="Arial" charset="0"/>
              </a:rPr>
              <a:pPr/>
              <a:t>11</a:t>
            </a:fld>
            <a:endParaRPr lang="ru-RU" smtClean="0">
              <a:cs typeface="Arial" charset="0"/>
            </a:endParaRPr>
          </a:p>
        </p:txBody>
      </p:sp>
      <p:sp>
        <p:nvSpPr>
          <p:cNvPr id="39938" name="Rectangle 2"/>
          <p:cNvSpPr>
            <a:spLocks noGrp="1" noRo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ru-RU" smtClean="0"/>
              <a:t>По примеру можно пояснить, что на вкладке </a:t>
            </a:r>
            <a:r>
              <a:rPr lang="ru-RU" b="1" smtClean="0"/>
              <a:t>Главная</a:t>
            </a:r>
            <a:r>
              <a:rPr lang="ru-RU" smtClean="0"/>
              <a:t> в группе </a:t>
            </a:r>
            <a:r>
              <a:rPr lang="ru-RU" b="1" smtClean="0"/>
              <a:t>Шрифт</a:t>
            </a:r>
            <a:r>
              <a:rPr lang="ru-RU" smtClean="0"/>
              <a:t> расположены все </a:t>
            </a:r>
            <a:r>
              <a:rPr lang="ru-RU" i="1" smtClean="0"/>
              <a:t>часто</a:t>
            </a:r>
            <a:r>
              <a:rPr lang="ru-RU" smtClean="0"/>
              <a:t> используемые команды для изменения шрифтов: команды для изменения шрифта и его размера, а также для применения полужирного начертания, курсива или подчеркнутого начертания.</a:t>
            </a:r>
          </a:p>
          <a:p>
            <a:r>
              <a:rPr lang="ru-RU" smtClean="0"/>
              <a:t>Если вам нужны дополнительные параметры, такие как надстрочный текст, нажмите кнопку вызова диалогового окна.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9B1DC22A-9C8A-497C-A757-417C0B989460}" type="slidenum">
              <a:rPr lang="ru-RU" smtClean="0">
                <a:cs typeface="Arial" charset="0"/>
              </a:rPr>
              <a:pPr/>
              <a:t>12</a:t>
            </a:fld>
            <a:endParaRPr lang="ru-RU" smtClean="0">
              <a:cs typeface="Arial" charset="0"/>
            </a:endParaRPr>
          </a:p>
        </p:txBody>
      </p:sp>
      <p:sp>
        <p:nvSpPr>
          <p:cNvPr id="43010" name="Rectangle 2"/>
          <p:cNvSpPr>
            <a:spLocks noGrp="1" noRo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r>
              <a:rPr lang="ru-RU" smtClean="0"/>
              <a:t>При первом запуске Excel 2007 панель быстрого доступа расположена над лентой. Так команды всегда видны и всегда под рукой. </a:t>
            </a:r>
          </a:p>
          <a:p>
            <a:r>
              <a:rPr lang="ru-RU" smtClean="0"/>
              <a:t>Например, если ежедневно применяется автофильтр, чтобы пользователю не переходить каждый раз на вкладку </a:t>
            </a:r>
            <a:r>
              <a:rPr lang="ru-RU" b="1" smtClean="0"/>
              <a:t>Данные</a:t>
            </a:r>
            <a:r>
              <a:rPr lang="ru-RU" smtClean="0"/>
              <a:t> и не использовать команду </a:t>
            </a:r>
            <a:r>
              <a:rPr lang="ru-RU" b="1" smtClean="0"/>
              <a:t>Фильтр</a:t>
            </a:r>
            <a:r>
              <a:rPr lang="ru-RU" smtClean="0"/>
              <a:t>, можно добавить команду </a:t>
            </a:r>
            <a:r>
              <a:rPr lang="ru-RU" b="1" smtClean="0"/>
              <a:t>Фильтр</a:t>
            </a:r>
            <a:r>
              <a:rPr lang="ru-RU" smtClean="0"/>
              <a:t> на панель быстрого доступа. Для этого щелкните правой кнопкой мыши команду </a:t>
            </a:r>
            <a:r>
              <a:rPr lang="ru-RU" b="1" smtClean="0"/>
              <a:t>Фильтр</a:t>
            </a:r>
            <a:r>
              <a:rPr lang="ru-RU" smtClean="0"/>
              <a:t> на вкладке </a:t>
            </a:r>
            <a:r>
              <a:rPr lang="ru-RU" b="1" smtClean="0"/>
              <a:t>Данные</a:t>
            </a:r>
            <a:r>
              <a:rPr lang="ru-RU" smtClean="0"/>
              <a:t>, а затем выберите команду </a:t>
            </a:r>
            <a:r>
              <a:rPr lang="ru-RU" b="1" smtClean="0"/>
              <a:t>Добавить на панель быстрого доступа</a:t>
            </a:r>
            <a:r>
              <a:rPr lang="ru-RU" smtClean="0"/>
              <a:t>.</a:t>
            </a:r>
          </a:p>
          <a:p>
            <a:r>
              <a:rPr lang="ru-RU" smtClean="0"/>
              <a:t>Чтобы удалить кнопку с панели инструментов, щелкните эту кнопку на панели инструментов правой кнопкой мыши и выберите команду </a:t>
            </a:r>
            <a:r>
              <a:rPr lang="ru-RU" b="1" smtClean="0"/>
              <a:t>Удалить с панели быстрого доступа</a:t>
            </a:r>
            <a:r>
              <a:rPr lang="ru-RU" smtClean="0"/>
              <a:t>.</a:t>
            </a:r>
          </a:p>
          <a:p>
            <a:r>
              <a:rPr lang="ru-RU" smtClean="0"/>
              <a:t>[</a:t>
            </a:r>
            <a:r>
              <a:rPr lang="ru-RU" b="1" smtClean="0"/>
              <a:t>Примечание для инструктора.</a:t>
            </a:r>
            <a:r>
              <a:rPr lang="ru-RU" smtClean="0"/>
              <a:t> Чтобы воспроизвести анимацию при просмотре в режиме показа слайдов, щелкните анимацию правой кнопкой мыши и выберите команду </a:t>
            </a:r>
            <a:r>
              <a:rPr lang="ru-RU" b="1" smtClean="0"/>
              <a:t>Воспроизведение</a:t>
            </a:r>
            <a:r>
              <a:rPr lang="ru-RU" smtClean="0"/>
              <a:t>. После однократного воспроизведения файла может возникнуть необходимость выбрать команду </a:t>
            </a:r>
            <a:r>
              <a:rPr lang="ru-RU" b="1" smtClean="0"/>
              <a:t>Перемотка</a:t>
            </a:r>
            <a:r>
              <a:rPr lang="ru-RU" smtClean="0"/>
              <a:t> (предварительно щелкнув анимацию правой кнопкой мыши), а затем снова выбрать команду </a:t>
            </a:r>
            <a:r>
              <a:rPr lang="ru-RU" b="1" smtClean="0"/>
              <a:t>Воспроизведение</a:t>
            </a:r>
            <a:r>
              <a:rPr lang="ru-RU" smtClean="0"/>
              <a:t>. Если не удается просмотреть анимацию, смотрите примечание к последнему слайду презентации о воспроизведении анимации Macromedia Flash. Если анимацию так и не удалось просмотреть, на следующем слайде приводится аналог анимации в виде серии статических изображений. Перед проведением презентации удалите текущий или следующий слайд.]</a:t>
            </a:r>
          </a:p>
          <a:p>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A31C5B93-4A80-4171-BDF3-31DED96632A1}" type="slidenum">
              <a:rPr lang="ru-RU" smtClean="0">
                <a:cs typeface="Arial" charset="0"/>
              </a:rPr>
              <a:pPr/>
              <a:t>13</a:t>
            </a:fld>
            <a:endParaRPr lang="ru-RU" smtClean="0">
              <a:cs typeface="Arial" charset="0"/>
            </a:endParaRPr>
          </a:p>
        </p:txBody>
      </p:sp>
      <p:sp>
        <p:nvSpPr>
          <p:cNvPr id="45058" name="Rectangle 2"/>
          <p:cNvSpPr>
            <a:spLocks noGrp="1" noRo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ru-RU" smtClean="0"/>
              <a:t>Например, если ежедневно применяется автофильтр, чтобы пользователю не переходить каждый раз на вкладку </a:t>
            </a:r>
            <a:r>
              <a:rPr lang="ru-RU" b="1" smtClean="0"/>
              <a:t>Данные</a:t>
            </a:r>
            <a:r>
              <a:rPr lang="ru-RU" smtClean="0"/>
              <a:t> и не использовать команду </a:t>
            </a:r>
            <a:r>
              <a:rPr lang="ru-RU" b="1" smtClean="0"/>
              <a:t>Фильтр</a:t>
            </a:r>
            <a:r>
              <a:rPr lang="ru-RU" smtClean="0"/>
              <a:t>, можно добавить команду </a:t>
            </a:r>
            <a:r>
              <a:rPr lang="ru-RU" b="1" smtClean="0"/>
              <a:t>Фильтр</a:t>
            </a:r>
            <a:r>
              <a:rPr lang="ru-RU" smtClean="0"/>
              <a:t> на панель быстрого доступа. Для этого щелкните правой кнопкой мыши команду </a:t>
            </a:r>
            <a:r>
              <a:rPr lang="ru-RU" b="1" smtClean="0"/>
              <a:t>Фильтр</a:t>
            </a:r>
            <a:r>
              <a:rPr lang="ru-RU" smtClean="0"/>
              <a:t> на вкладке </a:t>
            </a:r>
            <a:r>
              <a:rPr lang="ru-RU" b="1" smtClean="0"/>
              <a:t>Данные</a:t>
            </a:r>
            <a:r>
              <a:rPr lang="ru-RU" smtClean="0"/>
              <a:t>, а затем выберите команду </a:t>
            </a:r>
            <a:r>
              <a:rPr lang="ru-RU" b="1" smtClean="0"/>
              <a:t>Добавить на панель быстрого доступа</a:t>
            </a:r>
            <a:r>
              <a:rPr lang="ru-RU" smtClean="0"/>
              <a:t>.</a:t>
            </a:r>
          </a:p>
          <a:p>
            <a:r>
              <a:rPr lang="ru-RU" smtClean="0"/>
              <a:t>Чтобы удалить кнопку с панели инструментов, щелкните эту кнопку на панели инструментов правой кнопкой мыши и выберите команду </a:t>
            </a:r>
            <a:r>
              <a:rPr lang="ru-RU" b="1" smtClean="0"/>
              <a:t>Удалить с панели быстрого доступа</a:t>
            </a:r>
            <a:r>
              <a:rPr lang="ru-RU" smtClean="0"/>
              <a:t>.</a:t>
            </a:r>
          </a:p>
          <a:p>
            <a:r>
              <a:rPr lang="ru-RU" smtClean="0"/>
              <a:t>[</a:t>
            </a:r>
            <a:r>
              <a:rPr lang="ru-RU" b="1" smtClean="0"/>
              <a:t>Примечание для инструктора.</a:t>
            </a:r>
            <a:r>
              <a:rPr lang="ru-RU" smtClean="0"/>
              <a:t> Данный слайд идентичен предыдущему за тем исключением, что вместо анимации он содержит ряд статических изображений. Используйте этот слайд, если при просмотре анимации возникли проблемы. Перед проведением презентации удалите текущий либо предыдущий слайд.]</a:t>
            </a:r>
          </a:p>
          <a:p>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7EA8D06C-FD91-4E53-AAA5-F828AE37339B}" type="slidenum">
              <a:rPr lang="ru-RU" smtClean="0">
                <a:cs typeface="Arial" charset="0"/>
              </a:rPr>
              <a:pPr/>
              <a:t>14</a:t>
            </a:fld>
            <a:endParaRPr lang="ru-RU" smtClean="0">
              <a:cs typeface="Arial" charset="0"/>
            </a:endParaRPr>
          </a:p>
        </p:txBody>
      </p:sp>
      <p:sp>
        <p:nvSpPr>
          <p:cNvPr id="47106" name="Rectangle 2"/>
          <p:cNvSpPr>
            <a:spLocks noGrp="1" noRo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D07AAE8E-A8CB-49B1-9053-54C0ECF25CE7}" type="slidenum">
              <a:rPr lang="ru-RU" smtClean="0">
                <a:cs typeface="Arial" charset="0"/>
              </a:rPr>
              <a:pPr/>
              <a:t>15</a:t>
            </a:fld>
            <a:endParaRPr lang="ru-RU" smtClean="0">
              <a:cs typeface="Arial" charset="0"/>
            </a:endParaRPr>
          </a:p>
        </p:txBody>
      </p:sp>
      <p:sp>
        <p:nvSpPr>
          <p:cNvPr id="50178" name="Rectangle 2"/>
          <p:cNvSpPr>
            <a:spLocks noGrp="1" noRo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r>
              <a:rPr lang="ru-RU" b="1" smtClean="0"/>
              <a:t>Больше об использовании сочетаний клавиш:</a:t>
            </a:r>
          </a:p>
          <a:p>
            <a:r>
              <a:rPr lang="ru-RU" smtClean="0"/>
              <a:t>При нажатии клавиши ALT появляются всплывающие подсказки для всех вкладок ленты, всех команд на ленте, на панели быстрого доступа, и в меню кнопки Microsoft Office (которая будет рассмотрена на презентации позже). </a:t>
            </a:r>
          </a:p>
          <a:p>
            <a:r>
              <a:rPr lang="ru-RU" smtClean="0"/>
              <a:t>Нажмите клавишу, вызывающую нужную вкладку. После этого появятся все всплывающие подсказки для кнопок этой вкладки. Затем нажмите клавишу для вызова нужной кнопки. </a:t>
            </a:r>
          </a:p>
          <a:p>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422A5FF5-0D17-41D1-8CCA-0C56EDCCBB07}" type="slidenum">
              <a:rPr lang="ru-RU" smtClean="0">
                <a:cs typeface="Arial" charset="0"/>
              </a:rPr>
              <a:pPr/>
              <a:t>16</a:t>
            </a:fld>
            <a:endParaRPr lang="ru-RU" smtClean="0">
              <a:cs typeface="Arial" charset="0"/>
            </a:endParaRPr>
          </a:p>
        </p:txBody>
      </p:sp>
      <p:sp>
        <p:nvSpPr>
          <p:cNvPr id="52226" name="Rectangle 2"/>
          <p:cNvSpPr>
            <a:spLocks noGrp="1" noRo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r>
              <a:rPr lang="ru-RU" smtClean="0"/>
              <a:t>Чтобы узнать больше о сочетаниях клавиш см. краткий справочник в конце этой презентации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89FBFC78-9669-4B5B-8572-3E8165224F0F}" type="slidenum">
              <a:rPr lang="ru-RU" smtClean="0">
                <a:cs typeface="Arial" charset="0"/>
              </a:rPr>
              <a:pPr/>
              <a:t>17</a:t>
            </a:fld>
            <a:endParaRPr lang="ru-RU" smtClean="0">
              <a:cs typeface="Arial" charset="0"/>
            </a:endParaRPr>
          </a:p>
        </p:txBody>
      </p:sp>
      <p:sp>
        <p:nvSpPr>
          <p:cNvPr id="54274" name="Rectangle 2"/>
          <p:cNvSpPr>
            <a:spLocks noGrp="1" noRo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137C5A62-0010-434E-A5E6-4B0C9835EE0F}" type="slidenum">
              <a:rPr lang="ru-RU" smtClean="0">
                <a:cs typeface="Arial" charset="0"/>
              </a:rPr>
              <a:pPr/>
              <a:t>18</a:t>
            </a:fld>
            <a:endParaRPr lang="ru-RU" smtClean="0">
              <a:cs typeface="Arial" charset="0"/>
            </a:endParaRPr>
          </a:p>
        </p:txBody>
      </p:sp>
      <p:sp>
        <p:nvSpPr>
          <p:cNvPr id="57346" name="Rectangle 2"/>
          <p:cNvSpPr>
            <a:spLocks noGrp="1" noRo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r>
              <a:rPr lang="ru-RU" smtClean="0"/>
              <a:t>Панель инструментов </a:t>
            </a:r>
            <a:r>
              <a:rPr lang="ru-RU" b="1" smtClean="0"/>
              <a:t>Вид</a:t>
            </a:r>
            <a:r>
              <a:rPr lang="ru-RU" smtClean="0"/>
              <a:t> расположена в правой нижней части окна.</a:t>
            </a:r>
          </a:p>
          <a:p>
            <a:r>
              <a:rPr lang="ru-RU" smtClean="0"/>
              <a:t>Еще один способ просмотреть разметку страницы: щелкните вкладку </a:t>
            </a:r>
            <a:r>
              <a:rPr lang="ru-RU" b="1" smtClean="0"/>
              <a:t>Вид</a:t>
            </a:r>
            <a:r>
              <a:rPr lang="ru-RU" smtClean="0"/>
              <a:t> на ленте и в группе </a:t>
            </a:r>
            <a:r>
              <a:rPr lang="ru-RU" b="1" smtClean="0"/>
              <a:t>Режимы просмотра книги</a:t>
            </a:r>
            <a:r>
              <a:rPr lang="ru-RU" smtClean="0"/>
              <a:t> нажмите кнопку </a:t>
            </a:r>
            <a:r>
              <a:rPr lang="ru-RU" b="1" smtClean="0"/>
              <a:t>Разметка страницы</a:t>
            </a:r>
            <a:r>
              <a:rPr lang="ru-RU" smtClean="0"/>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F003707B-8A67-4173-BF55-AAC9862642B2}" type="slidenum">
              <a:rPr lang="ru-RU" smtClean="0">
                <a:cs typeface="Arial" charset="0"/>
              </a:rPr>
              <a:pPr/>
              <a:t>19</a:t>
            </a:fld>
            <a:endParaRPr lang="ru-RU" smtClean="0">
              <a:cs typeface="Arial" charset="0"/>
            </a:endParaRPr>
          </a:p>
        </p:txBody>
      </p:sp>
      <p:sp>
        <p:nvSpPr>
          <p:cNvPr id="59394" name="Rectangle 2"/>
          <p:cNvSpPr>
            <a:spLocks noGrp="1" noRo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r>
              <a:rPr lang="ru-RU" b="1" smtClean="0"/>
              <a:t>Небольшое пояснение по этим пунктам:</a:t>
            </a:r>
          </a:p>
          <a:p>
            <a:pPr>
              <a:buFontTx/>
              <a:buChar char="•"/>
            </a:pPr>
            <a:r>
              <a:rPr lang="ru-RU" smtClean="0"/>
              <a:t>Линейки можно включать и выключать по мере надобности (установите или снимите флажок </a:t>
            </a:r>
            <a:r>
              <a:rPr lang="ru-RU" b="1" smtClean="0"/>
              <a:t>Линейка</a:t>
            </a:r>
            <a:r>
              <a:rPr lang="ru-RU" smtClean="0"/>
              <a:t> в группе </a:t>
            </a:r>
            <a:r>
              <a:rPr lang="ru-RU" b="1" smtClean="0"/>
              <a:t>Показать или скрыть</a:t>
            </a:r>
            <a:r>
              <a:rPr lang="ru-RU" smtClean="0"/>
              <a:t> на вкладке </a:t>
            </a:r>
            <a:r>
              <a:rPr lang="ru-RU" b="1" smtClean="0"/>
              <a:t>Вид</a:t>
            </a:r>
            <a:r>
              <a:rPr lang="ru-RU" smtClean="0"/>
              <a:t>).</a:t>
            </a:r>
          </a:p>
          <a:p>
            <a:pPr>
              <a:buFontTx/>
              <a:buChar char="•"/>
            </a:pPr>
            <a:r>
              <a:rPr lang="ru-RU" smtClean="0"/>
              <a:t>Подробные сведения об этом будут даны в следующем уроке. </a:t>
            </a:r>
          </a:p>
          <a:p>
            <a:pPr>
              <a:buFontTx/>
              <a:buChar char="•"/>
            </a:pPr>
            <a:r>
              <a:rPr lang="ru-RU" smtClean="0"/>
              <a:t>При вводе данных в области колонтитула открывается вкладка </a:t>
            </a:r>
            <a:r>
              <a:rPr lang="ru-RU" b="1" smtClean="0"/>
              <a:t>Конструктор</a:t>
            </a:r>
            <a:r>
              <a:rPr lang="ru-RU" smtClean="0"/>
              <a:t>, в которой содержатся все команды, необходимые для создания колонтитулов. Подробные сведения об этом тоже будут даны в следующем уроке. </a:t>
            </a:r>
          </a:p>
          <a:p>
            <a:pPr>
              <a:buFontTx/>
              <a:buChar char="•"/>
            </a:pPr>
            <a:r>
              <a:rPr lang="ru-RU" smtClean="0"/>
              <a:t>Можно просматривать каждый лист книги в наиболее подходящем для него режиме. Чтобы просмотреть лист в другом режиме, просто выберите нужный режим каждого листа на панели инструментов </a:t>
            </a:r>
            <a:r>
              <a:rPr lang="ru-RU" b="1" smtClean="0"/>
              <a:t>Вид</a:t>
            </a:r>
            <a:r>
              <a:rPr lang="ru-RU" smtClean="0"/>
              <a:t> или в группе </a:t>
            </a:r>
            <a:r>
              <a:rPr lang="ru-RU" b="1" smtClean="0"/>
              <a:t>Режимы просмотра книги</a:t>
            </a:r>
            <a:r>
              <a:rPr lang="ru-RU" smtClean="0"/>
              <a:t> на вкладке </a:t>
            </a:r>
            <a:r>
              <a:rPr lang="ru-RU" b="1" smtClean="0"/>
              <a:t>Вид</a:t>
            </a:r>
            <a:r>
              <a:rPr lang="ru-RU" smtClean="0"/>
              <a:t>. Здесь можно выбрать как обычный режим, так и режим разметки страницы.</a:t>
            </a:r>
          </a:p>
          <a:p>
            <a:endParaRPr lang="ru-RU" smtClean="0"/>
          </a:p>
          <a:p>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7429522F-1A01-4B8F-ACAD-312E5FE64968}" type="slidenum">
              <a:rPr lang="ru-RU" smtClean="0">
                <a:cs typeface="Arial" charset="0"/>
              </a:rPr>
              <a:pPr/>
              <a:t>2</a:t>
            </a:fld>
            <a:endParaRPr lang="ru-RU" smtClean="0">
              <a:cs typeface="Arial" charset="0"/>
            </a:endParaRPr>
          </a:p>
        </p:txBody>
      </p:sp>
      <p:sp>
        <p:nvSpPr>
          <p:cNvPr id="19458" name="Rectangle 2"/>
          <p:cNvSpPr>
            <a:spLocks noGrp="1" noRo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6974F48A-4071-42EC-8574-2B595FE5B1F0}" type="slidenum">
              <a:rPr lang="ru-RU" smtClean="0">
                <a:cs typeface="Arial" charset="0"/>
              </a:rPr>
              <a:pPr/>
              <a:t>20</a:t>
            </a:fld>
            <a:endParaRPr lang="ru-RU" smtClean="0">
              <a:cs typeface="Arial" charset="0"/>
            </a:endParaRPr>
          </a:p>
        </p:txBody>
      </p:sp>
      <p:sp>
        <p:nvSpPr>
          <p:cNvPr id="61442" name="Rectangle 2"/>
          <p:cNvSpPr>
            <a:spLocks noGrp="1" noRo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a:spcBef>
                <a:spcPct val="20000"/>
              </a:spcBef>
              <a:spcAft>
                <a:spcPct val="45000"/>
              </a:spcAft>
            </a:pPr>
            <a:r>
              <a:rPr lang="ru-RU" b="1" smtClean="0"/>
              <a:t>Больше о низком разрешении: </a:t>
            </a:r>
          </a:p>
          <a:p>
            <a:pPr>
              <a:spcBef>
                <a:spcPct val="20000"/>
              </a:spcBef>
              <a:spcAft>
                <a:spcPct val="45000"/>
              </a:spcAft>
            </a:pPr>
            <a:r>
              <a:rPr lang="ru-RU" smtClean="0"/>
              <a:t>При низком разрешении для вывода команд нужно щелкнуть стрелку на кнопке группы.</a:t>
            </a:r>
          </a:p>
          <a:p>
            <a:pPr>
              <a:spcBef>
                <a:spcPct val="20000"/>
              </a:spcBef>
              <a:spcAft>
                <a:spcPct val="45000"/>
              </a:spcAft>
            </a:pPr>
            <a:r>
              <a:rPr lang="ru-RU" smtClean="0"/>
              <a:t>Например, на вкладке </a:t>
            </a:r>
            <a:r>
              <a:rPr lang="ru-RU" b="1" smtClean="0"/>
              <a:t>Вид</a:t>
            </a:r>
            <a:r>
              <a:rPr lang="ru-RU" smtClean="0"/>
              <a:t> в группе </a:t>
            </a:r>
            <a:r>
              <a:rPr lang="ru-RU" b="1" smtClean="0"/>
              <a:t>Показать или скрыть</a:t>
            </a:r>
            <a:r>
              <a:rPr lang="ru-RU" smtClean="0"/>
              <a:t> находится несколько команд для вставки или скрытия различных элементов. На экране с высоким разрешением в группе </a:t>
            </a:r>
            <a:r>
              <a:rPr lang="ru-RU" b="1" smtClean="0"/>
              <a:t>Показать или скрыть</a:t>
            </a:r>
            <a:r>
              <a:rPr lang="ru-RU" smtClean="0"/>
              <a:t> будут отображены все команды. При разрешении 800 на 600 точек на экране появится кнопка </a:t>
            </a:r>
            <a:r>
              <a:rPr lang="ru-RU" b="1" smtClean="0"/>
              <a:t>Показать или скрыть</a:t>
            </a:r>
            <a:r>
              <a:rPr lang="ru-RU" smtClean="0"/>
              <a:t>, а не команды группы.</a:t>
            </a:r>
          </a:p>
          <a:p>
            <a:r>
              <a:rPr lang="ru-RU" smtClean="0"/>
              <a:t>В этом случае, чтобы отобразить команды в этой группе, щелкните стрелку на кнопке группы </a:t>
            </a:r>
            <a:r>
              <a:rPr lang="ru-RU" b="1" smtClean="0"/>
              <a:t>Показать или скрыть</a:t>
            </a:r>
            <a:r>
              <a:rPr lang="ru-RU" smtClean="0"/>
              <a:t>.</a:t>
            </a:r>
          </a:p>
          <a:p>
            <a:r>
              <a:rPr lang="ru-RU" smtClean="0"/>
              <a:t>Если при меньшем разрешении для группы выводится только ее имя, эта группа содержит редко используемые команды.</a:t>
            </a:r>
            <a:endParaRPr lang="ru-RU" smtClean="0">
              <a:solidFill>
                <a:srgbClr val="FFCC00"/>
              </a:solidFill>
            </a:endParaRPr>
          </a:p>
          <a:p>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850C5C81-C810-47C9-B249-A98DEC11DEE5}" type="slidenum">
              <a:rPr lang="ru-RU" smtClean="0">
                <a:cs typeface="Arial" charset="0"/>
              </a:rPr>
              <a:pPr/>
              <a:t>21</a:t>
            </a:fld>
            <a:endParaRPr lang="ru-RU" smtClean="0">
              <a:cs typeface="Arial" charset="0"/>
            </a:endParaRPr>
          </a:p>
        </p:txBody>
      </p:sp>
      <p:sp>
        <p:nvSpPr>
          <p:cNvPr id="63490" name="Rectangle 2"/>
          <p:cNvSpPr>
            <a:spLocks noGrp="1" noRo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ru-RU" b="1" smtClean="0"/>
              <a:t>Больше об окнах малого размера: </a:t>
            </a:r>
          </a:p>
          <a:p>
            <a:r>
              <a:rPr lang="ru-RU" smtClean="0"/>
              <a:t>При работе в любом разрешении есть определенный размер окна, ниже которого для ряда групп отображается только имя. Если работа ведется в окне Excel, которое развернуто не полностью, вам может потребоваться щелкнуть стрелку на кнопке группы, чтобы вывести команды этой группы.</a:t>
            </a:r>
          </a:p>
          <a:p>
            <a:r>
              <a:rPr lang="ru-RU" b="1" smtClean="0"/>
              <a:t>Больше о планшетных ПК</a:t>
            </a:r>
            <a:r>
              <a:rPr lang="ru-RU" smtClean="0"/>
              <a:t>: </a:t>
            </a:r>
          </a:p>
          <a:p>
            <a:r>
              <a:rPr lang="ru-RU" smtClean="0"/>
              <a:t>Если имеется планшетный ПК с большим монитором, на ленте будут отображены увеличенные версии вкладок и групп.</a:t>
            </a:r>
          </a:p>
          <a:p>
            <a:endParaRPr lang="ru-RU" smtClean="0"/>
          </a:p>
          <a:p>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F4F826EE-9BD9-46E9-8F65-900664FBB67E}" type="slidenum">
              <a:rPr lang="ru-RU" smtClean="0">
                <a:cs typeface="Arial" charset="0"/>
              </a:rPr>
              <a:pPr/>
              <a:t>22</a:t>
            </a:fld>
            <a:endParaRPr lang="ru-RU" smtClean="0">
              <a:cs typeface="Arial" charset="0"/>
            </a:endParaRPr>
          </a:p>
        </p:txBody>
      </p:sp>
      <p:sp>
        <p:nvSpPr>
          <p:cNvPr id="65538" name="Rectangle 2"/>
          <p:cNvSpPr>
            <a:spLocks noGrp="1" noRo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r>
              <a:rPr lang="ru-RU" smtClean="0"/>
              <a:t>[</a:t>
            </a:r>
            <a:r>
              <a:rPr lang="ru-RU" b="1" smtClean="0"/>
              <a:t>Примечание для инструктора</a:t>
            </a:r>
            <a:r>
              <a:rPr lang="ru-RU" smtClean="0"/>
              <a:t>. Если на компьютере установлена программа Excel 2007, щелкните ссылку на слайде, чтобы перейти к интерактивному практическому заданию. При выполнении практического задания вы можете воспользоваться инструкциями, которые прилагаются к каждому упражнению. </a:t>
            </a:r>
            <a:r>
              <a:rPr lang="ru-RU" b="1" smtClean="0"/>
              <a:t>Внимание!</a:t>
            </a:r>
            <a:r>
              <a:rPr lang="ru-RU" smtClean="0"/>
              <a:t> Если на компьютере программа Excel 2007 не установлена, инструкции к практическим заданиям будут недоступны.]</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30E79834-3773-4404-AFBE-F292C17ABE48}" type="slidenum">
              <a:rPr lang="ru-RU" smtClean="0">
                <a:cs typeface="Arial" charset="0"/>
              </a:rPr>
              <a:pPr/>
              <a:t>23</a:t>
            </a:fld>
            <a:endParaRPr lang="ru-RU" smtClean="0">
              <a:cs typeface="Arial" charset="0"/>
            </a:endParaRPr>
          </a:p>
        </p:txBody>
      </p:sp>
      <p:sp>
        <p:nvSpPr>
          <p:cNvPr id="67586" name="Rectangle 2"/>
          <p:cNvSpPr>
            <a:spLocks noGrp="1" noRo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76EC25A5-25E5-4A50-8AD5-7448B91797DB}" type="slidenum">
              <a:rPr lang="ru-RU" smtClean="0">
                <a:cs typeface="Arial" charset="0"/>
              </a:rPr>
              <a:pPr/>
              <a:t>24</a:t>
            </a:fld>
            <a:endParaRPr lang="ru-RU" smtClean="0">
              <a:cs typeface="Arial" charset="0"/>
            </a:endParaRPr>
          </a:p>
        </p:txBody>
      </p:sp>
      <p:sp>
        <p:nvSpPr>
          <p:cNvPr id="69634" name="Rectangle 2"/>
          <p:cNvSpPr>
            <a:spLocks noGrp="1" noRo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6C8203D9-6DCE-4BAC-9252-4BEFD7F07ED4}" type="slidenum">
              <a:rPr lang="ru-RU" smtClean="0">
                <a:cs typeface="Arial" charset="0"/>
              </a:rPr>
              <a:pPr/>
              <a:t>25</a:t>
            </a:fld>
            <a:endParaRPr lang="ru-RU" smtClean="0">
              <a:cs typeface="Arial" charset="0"/>
            </a:endParaRPr>
          </a:p>
        </p:txBody>
      </p:sp>
      <p:sp>
        <p:nvSpPr>
          <p:cNvPr id="71682" name="Rectangle 2"/>
          <p:cNvSpPr>
            <a:spLocks noGrp="1" noRo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E56D66CB-DE2B-45B1-AC72-C78411C2DBD8}" type="slidenum">
              <a:rPr lang="ru-RU" smtClean="0">
                <a:cs typeface="Arial" charset="0"/>
              </a:rPr>
              <a:pPr/>
              <a:t>26</a:t>
            </a:fld>
            <a:endParaRPr lang="ru-RU" smtClean="0">
              <a:cs typeface="Arial" charset="0"/>
            </a:endParaRPr>
          </a:p>
        </p:txBody>
      </p:sp>
      <p:sp>
        <p:nvSpPr>
          <p:cNvPr id="73730" name="Rectangle 2"/>
          <p:cNvSpPr>
            <a:spLocks noGrp="1" noRo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54D179A6-FF3B-4DF5-8C3D-C257F384388A}" type="slidenum">
              <a:rPr lang="ru-RU" smtClean="0">
                <a:cs typeface="Arial" charset="0"/>
              </a:rPr>
              <a:pPr/>
              <a:t>27</a:t>
            </a:fld>
            <a:endParaRPr lang="ru-RU" smtClean="0">
              <a:cs typeface="Arial" charset="0"/>
            </a:endParaRPr>
          </a:p>
        </p:txBody>
      </p:sp>
      <p:sp>
        <p:nvSpPr>
          <p:cNvPr id="75778" name="Rectangle 2"/>
          <p:cNvSpPr>
            <a:spLocks noGrp="1" noRo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6A793C3D-E74B-4F4B-A632-4C69200E9264}" type="slidenum">
              <a:rPr lang="ru-RU" smtClean="0">
                <a:cs typeface="Arial" charset="0"/>
              </a:rPr>
              <a:pPr/>
              <a:t>28</a:t>
            </a:fld>
            <a:endParaRPr lang="ru-RU" smtClean="0">
              <a:cs typeface="Arial" charset="0"/>
            </a:endParaRPr>
          </a:p>
        </p:txBody>
      </p:sp>
      <p:sp>
        <p:nvSpPr>
          <p:cNvPr id="77826" name="Rectangle 2"/>
          <p:cNvSpPr>
            <a:spLocks noGrp="1" noRo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3C7D9698-C7DF-47E2-832C-B0ACA8FA5964}" type="slidenum">
              <a:rPr lang="ru-RU" smtClean="0">
                <a:cs typeface="Arial" charset="0"/>
              </a:rPr>
              <a:pPr/>
              <a:t>29</a:t>
            </a:fld>
            <a:endParaRPr lang="ru-RU" smtClean="0">
              <a:cs typeface="Arial" charset="0"/>
            </a:endParaRPr>
          </a:p>
        </p:txBody>
      </p:sp>
      <p:sp>
        <p:nvSpPr>
          <p:cNvPr id="80898" name="Rectangle 2"/>
          <p:cNvSpPr>
            <a:spLocks noGrp="1" noRo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r>
              <a:rPr lang="ru-RU" smtClean="0"/>
              <a:t>Вот и все, что нужно сделать, чтобы открыть файл, созданный в предыдущей версии Excel. Можно начинать работу.</a:t>
            </a:r>
          </a:p>
          <a:p>
            <a:r>
              <a:rPr lang="ru-RU" smtClean="0"/>
              <a:t>Однако сперва несколько замечаний о работе с кнопкой </a:t>
            </a:r>
            <a:r>
              <a:rPr lang="ru-RU" b="1" smtClean="0"/>
              <a:t>Microsoft Office</a:t>
            </a:r>
            <a:r>
              <a:rPr lang="ru-RU" smtClean="0"/>
              <a:t>, расположенной в левом верхнем углу окна. При нажатии этой кнопки открывается меню, на котором показаны те же команды, которые использовались раньше для открытия и сохранения книг.</a:t>
            </a:r>
          </a:p>
          <a:p>
            <a:pPr>
              <a:buFontTx/>
              <a:buChar char="•"/>
            </a:pPr>
            <a:r>
              <a:rPr lang="ru-RU" smtClean="0"/>
              <a:t>Это меню содержит множество полезных элементов. Например, здесь можно найти параметры управления такими процедурами, как включение или выключение стиля ссылок R1C1 или отображение строки формул в окне приложения. Чтобы получить доступ к параметрам, нажмите кнопку </a:t>
            </a:r>
            <a:r>
              <a:rPr lang="ru-RU" b="1" smtClean="0"/>
              <a:t>Параметры Excel</a:t>
            </a:r>
            <a:r>
              <a:rPr lang="ru-RU" smtClean="0"/>
              <a:t> в нижней части меню.</a:t>
            </a:r>
          </a:p>
          <a:p>
            <a:pPr>
              <a:buFontTx/>
              <a:buChar char="•"/>
            </a:pPr>
            <a:r>
              <a:rPr lang="ru-RU" smtClean="0"/>
              <a:t>В предыдущих версиях Excel такие параметры настраивались в диалоговом окне </a:t>
            </a:r>
            <a:r>
              <a:rPr lang="ru-RU" b="1" smtClean="0"/>
              <a:t>Параметры</a:t>
            </a:r>
            <a:r>
              <a:rPr lang="ru-RU" smtClean="0"/>
              <a:t>, открывавшемся из меню </a:t>
            </a:r>
            <a:r>
              <a:rPr lang="ru-RU" b="1" smtClean="0"/>
              <a:t>Сервис</a:t>
            </a:r>
            <a:r>
              <a:rPr lang="ru-RU" smtClean="0"/>
              <a:t>. Сейчас многие из этих параметров находятся здесь, где они лучше видны и расположены под рукой для удобного начала работы со старыми или новыми файлами.</a:t>
            </a:r>
          </a:p>
          <a:p>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2A68C018-FF75-422A-BE06-3758530F747F}" type="slidenum">
              <a:rPr lang="ru-RU" smtClean="0">
                <a:cs typeface="Arial" charset="0"/>
              </a:rPr>
              <a:pPr/>
              <a:t>3</a:t>
            </a:fld>
            <a:endParaRPr lang="ru-RU" smtClean="0">
              <a:cs typeface="Arial" charset="0"/>
            </a:endParaRPr>
          </a:p>
        </p:txBody>
      </p:sp>
      <p:sp>
        <p:nvSpPr>
          <p:cNvPr id="21506" name="Rectangle 2"/>
          <p:cNvSpPr>
            <a:spLocks noGrp="1" noRo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r>
              <a:rPr lang="ru-RU" smtClean="0"/>
              <a:t>Лента с вкладками, которые нужно щелкнуть, чтобы получить доступ к командам, призвана упростить работу с Excel и помочь быстро находить и использовать нужные команды.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78F89431-CB7F-488D-B5E8-BEC319715674}" type="slidenum">
              <a:rPr lang="ru-RU" smtClean="0">
                <a:cs typeface="Arial" charset="0"/>
              </a:rPr>
              <a:pPr/>
              <a:t>30</a:t>
            </a:fld>
            <a:endParaRPr lang="ru-RU" smtClean="0">
              <a:cs typeface="Arial" charset="0"/>
            </a:endParaRPr>
          </a:p>
        </p:txBody>
      </p:sp>
      <p:sp>
        <p:nvSpPr>
          <p:cNvPr id="83970" name="Rectangle 2"/>
          <p:cNvSpPr>
            <a:spLocks noGrp="1" noRo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marL="228600" indent="-228600"/>
            <a:r>
              <a:rPr lang="ru-RU" smtClean="0"/>
              <a:t>Ваша книга содержит строки с названиями товаров, заказанных у различных поставщиков. В новом столбце различные продукты будут распределяться по таким категориям, как молочная продукция, зерновые, полуфабрикаты и так далее. </a:t>
            </a:r>
          </a:p>
          <a:p>
            <a:pPr marL="228600" indent="-228600"/>
            <a:r>
              <a:rPr lang="ru-RU" b="1" smtClean="0"/>
              <a:t>Процедура показана в анимации: </a:t>
            </a:r>
          </a:p>
          <a:p>
            <a:pPr marL="228600" indent="-228600">
              <a:buFontTx/>
              <a:buAutoNum type="arabicPeriod"/>
            </a:pPr>
            <a:r>
              <a:rPr lang="ru-RU" smtClean="0"/>
              <a:t>Нужно добавить столбец справа от столбца </a:t>
            </a:r>
            <a:r>
              <a:rPr lang="ru-RU" b="1" smtClean="0"/>
              <a:t>Количество</a:t>
            </a:r>
            <a:r>
              <a:rPr lang="ru-RU" smtClean="0"/>
              <a:t>, поэтому щелкните столбец </a:t>
            </a:r>
            <a:r>
              <a:rPr lang="ru-RU" b="1" smtClean="0"/>
              <a:t>Поставщик</a:t>
            </a:r>
            <a:r>
              <a:rPr lang="ru-RU" smtClean="0"/>
              <a:t>. </a:t>
            </a:r>
          </a:p>
          <a:p>
            <a:pPr marL="228600" indent="-228600">
              <a:buFontTx/>
              <a:buAutoNum type="arabicPeriod"/>
            </a:pPr>
            <a:r>
              <a:rPr lang="ru-RU" smtClean="0"/>
              <a:t>После этого на вкладке </a:t>
            </a:r>
            <a:r>
              <a:rPr lang="ru-RU" b="1" smtClean="0"/>
              <a:t>Главная</a:t>
            </a:r>
            <a:r>
              <a:rPr lang="ru-RU" smtClean="0"/>
              <a:t> в группе </a:t>
            </a:r>
            <a:r>
              <a:rPr lang="ru-RU" b="1" smtClean="0"/>
              <a:t>Ячейки</a:t>
            </a:r>
            <a:r>
              <a:rPr lang="ru-RU" smtClean="0"/>
              <a:t> щелкните стрелку на кнопке </a:t>
            </a:r>
            <a:r>
              <a:rPr lang="ru-RU" b="1" smtClean="0"/>
              <a:t>Вставить</a:t>
            </a:r>
            <a:r>
              <a:rPr lang="ru-RU" smtClean="0"/>
              <a:t>. </a:t>
            </a:r>
          </a:p>
          <a:p>
            <a:pPr marL="228600" indent="-228600">
              <a:buFontTx/>
              <a:buAutoNum type="arabicPeriod"/>
            </a:pPr>
            <a:r>
              <a:rPr lang="ru-RU" smtClean="0"/>
              <a:t>В появившемся меню выберите команду </a:t>
            </a:r>
            <a:r>
              <a:rPr lang="ru-RU" b="1" smtClean="0"/>
              <a:t>Вставить столбцы на лист</a:t>
            </a:r>
            <a:r>
              <a:rPr lang="ru-RU" smtClean="0"/>
              <a:t>. Будет вставлен пустой столбец, в который можно вводить новые данные.</a:t>
            </a:r>
          </a:p>
          <a:p>
            <a:pPr marL="228600" indent="-228600"/>
            <a:r>
              <a:rPr lang="ru-RU" smtClean="0"/>
              <a:t>[</a:t>
            </a:r>
            <a:r>
              <a:rPr lang="ru-RU" b="1" smtClean="0"/>
              <a:t>Примечание для инструктора </a:t>
            </a:r>
            <a:r>
              <a:rPr lang="ru-RU" smtClean="0"/>
              <a:t>. Чтобы воспроизвести анимацию при просмотре в режиме показа слайдов, щелкните анимацию правой кнопкой мыши и выберите команду </a:t>
            </a:r>
            <a:r>
              <a:rPr lang="ru-RU" b="1" smtClean="0"/>
              <a:t>Воспроизведение</a:t>
            </a:r>
            <a:r>
              <a:rPr lang="ru-RU" smtClean="0"/>
              <a:t>. После однократного воспроизведения файла может возникнуть необходимость выбрать команду </a:t>
            </a:r>
            <a:r>
              <a:rPr lang="ru-RU" b="1" smtClean="0"/>
              <a:t>Перемотка</a:t>
            </a:r>
            <a:r>
              <a:rPr lang="ru-RU" smtClean="0"/>
              <a:t> (предварительно щелкнув анимацию правой кнопкой мыши), а затем снова выбрать команду </a:t>
            </a:r>
            <a:r>
              <a:rPr lang="ru-RU" b="1" smtClean="0"/>
              <a:t>Воспроизведение</a:t>
            </a:r>
            <a:r>
              <a:rPr lang="ru-RU" smtClean="0"/>
              <a:t>. Если не удается просмотреть анимацию, смотрите примечание к последнему слайду презентации о воспроизведении анимации Macromedia Flash. Если анимацию так и не удалось просмотреть, на следующем слайде приводится аналог анимации в виде серии статических изображений. Перед проведением презентации удалите текущий или следующий слайд.]</a:t>
            </a:r>
          </a:p>
          <a:p>
            <a:pPr marL="228600" indent="-228600"/>
            <a:endParaRPr lang="ru-R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E6BA345D-1F16-488C-BEA6-232120517936}" type="slidenum">
              <a:rPr lang="ru-RU" smtClean="0">
                <a:cs typeface="Arial" charset="0"/>
              </a:rPr>
              <a:pPr/>
              <a:t>31</a:t>
            </a:fld>
            <a:endParaRPr lang="ru-RU" smtClean="0">
              <a:cs typeface="Arial" charset="0"/>
            </a:endParaRPr>
          </a:p>
        </p:txBody>
      </p:sp>
      <p:sp>
        <p:nvSpPr>
          <p:cNvPr id="86018" name="Rectangle 2"/>
          <p:cNvSpPr>
            <a:spLocks noGrp="1" noRo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r>
              <a:rPr lang="ru-RU" smtClean="0"/>
              <a:t>[</a:t>
            </a:r>
            <a:r>
              <a:rPr lang="ru-RU" b="1" smtClean="0"/>
              <a:t>Примечание для инструктора.</a:t>
            </a:r>
            <a:r>
              <a:rPr lang="ru-RU" smtClean="0"/>
              <a:t> Содержимое текущего и следующего слайда аналогично содержимому предыдущего слайда за тем исключением, что вместо анимации в них используются статические изображения и текст. Эти слайды можно использовать при возникновении проблем с анимацией. Перед проведением презентации удалите эти два слайда или предыдущий слайд.]</a:t>
            </a:r>
            <a:endParaRPr lang="ru-RU" b="1" smtClean="0"/>
          </a:p>
          <a:p>
            <a:endParaRPr lang="ru-RU"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F0CCCEB1-28A1-4B30-89FA-FBDC4B7F44EB}" type="slidenum">
              <a:rPr lang="ru-RU" smtClean="0">
                <a:cs typeface="Arial" charset="0"/>
              </a:rPr>
              <a:pPr/>
              <a:t>32</a:t>
            </a:fld>
            <a:endParaRPr lang="ru-RU" smtClean="0">
              <a:cs typeface="Arial" charset="0"/>
            </a:endParaRPr>
          </a:p>
        </p:txBody>
      </p:sp>
      <p:sp>
        <p:nvSpPr>
          <p:cNvPr id="88066" name="Rectangle 2"/>
          <p:cNvSpPr>
            <a:spLocks noGrp="1" noRo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pPr>
              <a:spcAft>
                <a:spcPct val="75000"/>
              </a:spcAft>
            </a:pPr>
            <a:r>
              <a:rPr lang="ru-RU" smtClean="0"/>
              <a:t>В списке </a:t>
            </a:r>
            <a:r>
              <a:rPr lang="ru-RU" b="1" smtClean="0"/>
              <a:t>Формат</a:t>
            </a:r>
            <a:r>
              <a:rPr lang="ru-RU" smtClean="0"/>
              <a:t> находятся все команды для настройки высоты строки и ширины столбца, а также для отображения и скрытия строк, столбцов и листов.</a:t>
            </a:r>
          </a:p>
          <a:p>
            <a:endParaRPr lang="ru-RU"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A0623522-B972-4F4B-9832-1AB3AFA73124}" type="slidenum">
              <a:rPr lang="ru-RU" smtClean="0">
                <a:cs typeface="Arial" charset="0"/>
              </a:rPr>
              <a:pPr/>
              <a:t>33</a:t>
            </a:fld>
            <a:endParaRPr lang="ru-RU" smtClean="0">
              <a:cs typeface="Arial" charset="0"/>
            </a:endParaRPr>
          </a:p>
        </p:txBody>
      </p:sp>
      <p:sp>
        <p:nvSpPr>
          <p:cNvPr id="90114" name="Rectangle 2"/>
          <p:cNvSpPr>
            <a:spLocks noGrp="1" noRo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97ABF3CC-4A76-4D0E-8FA3-46C3ADCEAB67}" type="slidenum">
              <a:rPr lang="ru-RU" smtClean="0">
                <a:cs typeface="Arial" charset="0"/>
              </a:rPr>
              <a:pPr/>
              <a:t>34</a:t>
            </a:fld>
            <a:endParaRPr lang="ru-RU" smtClean="0">
              <a:cs typeface="Arial" charset="0"/>
            </a:endParaRPr>
          </a:p>
        </p:txBody>
      </p:sp>
      <p:sp>
        <p:nvSpPr>
          <p:cNvPr id="92162" name="Rectangle 2"/>
          <p:cNvSpPr>
            <a:spLocks noGrp="1" noRo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r>
              <a:rPr lang="ru-RU" smtClean="0"/>
              <a:t>Этот предварительный просмотр позволяет избежать нескольких циклов выбора цвета и последующей его отмены, если цвет не подходит. Найдя подходящий цвет, щелкните его.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04744F10-30ED-4AB6-873D-C4AE9F510031}" type="slidenum">
              <a:rPr lang="ru-RU" smtClean="0">
                <a:cs typeface="Arial" charset="0"/>
              </a:rPr>
              <a:pPr/>
              <a:t>35</a:t>
            </a:fld>
            <a:endParaRPr lang="ru-RU" smtClean="0">
              <a:cs typeface="Arial" charset="0"/>
            </a:endParaRPr>
          </a:p>
        </p:txBody>
      </p:sp>
      <p:sp>
        <p:nvSpPr>
          <p:cNvPr id="94210" name="Rectangle 2"/>
          <p:cNvSpPr>
            <a:spLocks noGrp="1" noRo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r>
              <a:rPr lang="ru-RU" b="1" smtClean="0"/>
              <a:t>Другой способ увеличить размер шрифта:</a:t>
            </a:r>
            <a:r>
              <a:rPr lang="ru-RU" smtClean="0"/>
              <a:t> </a:t>
            </a:r>
          </a:p>
          <a:p>
            <a:r>
              <a:rPr lang="ru-RU" smtClean="0"/>
              <a:t>Щелкните стрелку рядом с полем </a:t>
            </a:r>
            <a:r>
              <a:rPr lang="ru-RU" b="1" smtClean="0"/>
              <a:t>Размер</a:t>
            </a:r>
            <a:r>
              <a:rPr lang="ru-RU" smtClean="0"/>
              <a:t>, чтобы просмотреть список размеров. При использовании этого способа доступен предварительный просмотр в реальном времени, как при выборе цветов.</a:t>
            </a:r>
            <a:endParaRPr lang="ru-RU" b="1"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1669A9A8-346B-4DCF-B644-B7FF87C44BCC}" type="slidenum">
              <a:rPr lang="ru-RU" smtClean="0">
                <a:cs typeface="Arial" charset="0"/>
              </a:rPr>
              <a:pPr/>
              <a:t>36</a:t>
            </a:fld>
            <a:endParaRPr lang="ru-RU" smtClean="0">
              <a:cs typeface="Arial" charset="0"/>
            </a:endParaRPr>
          </a:p>
        </p:txBody>
      </p:sp>
      <p:sp>
        <p:nvSpPr>
          <p:cNvPr id="97282" name="Rectangle 2"/>
          <p:cNvSpPr>
            <a:spLocks noGrp="1" noRo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r>
              <a:rPr lang="ru-RU" smtClean="0"/>
              <a:t>Excel просуммирует числа, используя функцию СУММ. </a:t>
            </a:r>
          </a:p>
          <a:p>
            <a:r>
              <a:rPr lang="ru-RU" smtClean="0"/>
              <a:t>Чтобы выполнить другие действия помимо суммирования, щелкните стрелку на кнопке </a:t>
            </a:r>
            <a:r>
              <a:rPr lang="ru-RU" b="1" smtClean="0"/>
              <a:t>Сумма</a:t>
            </a:r>
            <a:r>
              <a:rPr lang="ru-RU" smtClean="0"/>
              <a:t>. После этого выберите любую из следующих функций в раскрывшемся списке: </a:t>
            </a:r>
            <a:r>
              <a:rPr lang="ru-RU" b="1" smtClean="0"/>
              <a:t>Среднее</a:t>
            </a:r>
            <a:r>
              <a:rPr lang="ru-RU" smtClean="0"/>
              <a:t>, </a:t>
            </a:r>
            <a:r>
              <a:rPr lang="ru-RU" b="1" smtClean="0"/>
              <a:t>Число</a:t>
            </a:r>
            <a:r>
              <a:rPr lang="ru-RU" smtClean="0"/>
              <a:t>, </a:t>
            </a:r>
            <a:r>
              <a:rPr lang="ru-RU" b="1" smtClean="0"/>
              <a:t>Максимум</a:t>
            </a:r>
            <a:r>
              <a:rPr lang="ru-RU" smtClean="0"/>
              <a:t> или </a:t>
            </a:r>
            <a:r>
              <a:rPr lang="ru-RU" b="1" smtClean="0"/>
              <a:t>Минимум</a:t>
            </a:r>
            <a:r>
              <a:rPr lang="ru-RU" smtClean="0"/>
              <a:t>. Если выбрать пункт </a:t>
            </a:r>
            <a:r>
              <a:rPr lang="ru-RU" b="1" smtClean="0"/>
              <a:t>Другие функции</a:t>
            </a:r>
            <a:r>
              <a:rPr lang="ru-RU" smtClean="0"/>
              <a:t>, будет открыто диалоговое окно </a:t>
            </a:r>
            <a:r>
              <a:rPr lang="ru-RU" b="1" smtClean="0"/>
              <a:t>Мастер функций — шаг 1 из 2</a:t>
            </a:r>
            <a:r>
              <a:rPr lang="ru-RU" smtClean="0"/>
              <a:t>, где можно выбрать из всех функций приложения Excel. Можно также перейти на вкладку </a:t>
            </a:r>
            <a:r>
              <a:rPr lang="ru-RU" b="1" smtClean="0"/>
              <a:t>Формулы</a:t>
            </a:r>
            <a:r>
              <a:rPr lang="ru-RU" smtClean="0"/>
              <a:t> и применить команды из групп </a:t>
            </a:r>
            <a:r>
              <a:rPr lang="ru-RU" b="1" smtClean="0"/>
              <a:t>Библиотека функций</a:t>
            </a:r>
            <a:r>
              <a:rPr lang="ru-RU" smtClean="0"/>
              <a:t> и </a:t>
            </a:r>
            <a:r>
              <a:rPr lang="ru-RU" b="1" smtClean="0"/>
              <a:t>Вычисление</a:t>
            </a:r>
            <a:r>
              <a:rPr lang="ru-RU" smtClean="0"/>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4E741B67-7B76-46EA-8807-96B785764ABA}" type="slidenum">
              <a:rPr lang="ru-RU" smtClean="0">
                <a:cs typeface="Arial" charset="0"/>
              </a:rPr>
              <a:pPr/>
              <a:t>37</a:t>
            </a:fld>
            <a:endParaRPr lang="ru-RU" smtClean="0">
              <a:cs typeface="Arial" charset="0"/>
            </a:endParaRPr>
          </a:p>
        </p:txBody>
      </p:sp>
      <p:sp>
        <p:nvSpPr>
          <p:cNvPr id="99330" name="Rectangle 2"/>
          <p:cNvSpPr>
            <a:spLocks noGrp="1" noRo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r>
              <a:rPr lang="ru-RU" smtClean="0"/>
              <a:t>После переключения в режим разметки страницы добавление колонтитулов становится простой задачей. Как это сделать, показано на следующем слайде.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p:spPr>
        <p:txBody>
          <a:bodyPr/>
          <a:lstStyle/>
          <a:p>
            <a:fld id="{DA05ED2D-6083-4815-8128-FF8900499F55}" type="slidenum">
              <a:rPr lang="ru-RU" smtClean="0">
                <a:cs typeface="Arial" charset="0"/>
              </a:rPr>
              <a:pPr/>
              <a:t>38</a:t>
            </a:fld>
            <a:endParaRPr lang="ru-RU" smtClean="0">
              <a:cs typeface="Arial" charset="0"/>
            </a:endParaRPr>
          </a:p>
        </p:txBody>
      </p:sp>
      <p:sp>
        <p:nvSpPr>
          <p:cNvPr id="101378" name="Rectangle 2"/>
          <p:cNvSpPr>
            <a:spLocks noGrp="1" noRo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r>
              <a:rPr lang="ru-RU" smtClean="0"/>
              <a:t>Вкладка </a:t>
            </a:r>
            <a:r>
              <a:rPr lang="ru-RU" b="1" smtClean="0"/>
              <a:t>Работа с колонтитулами</a:t>
            </a:r>
            <a:r>
              <a:rPr lang="ru-RU" smtClean="0"/>
              <a:t> содержит все команды, предназначенные для работы с колонтитулами. В том числе команду, добавленную в Excel 2007 и предназначенную для использования разных колонтитулов на четных и нечетных страницах. </a:t>
            </a:r>
          </a:p>
          <a:p>
            <a:r>
              <a:rPr lang="ru-RU" smtClean="0"/>
              <a:t>В заголовке этого отчета введите </a:t>
            </a:r>
            <a:r>
              <a:rPr lang="ru-RU" b="1" smtClean="0"/>
              <a:t>Отчет о продажах за июнь</a:t>
            </a:r>
            <a:r>
              <a:rPr lang="ru-RU" smtClean="0"/>
              <a:t> — вот и все. После щелчка листа вкладка </a:t>
            </a:r>
            <a:r>
              <a:rPr lang="ru-RU" b="1" smtClean="0"/>
              <a:t>Работа с колонтитулами</a:t>
            </a:r>
            <a:r>
              <a:rPr lang="ru-RU" smtClean="0"/>
              <a:t>, вкладка </a:t>
            </a:r>
            <a:r>
              <a:rPr lang="ru-RU" b="1" smtClean="0"/>
              <a:t>Конструктор</a:t>
            </a:r>
            <a:r>
              <a:rPr lang="ru-RU" smtClean="0"/>
              <a:t> и их команды будут скрыты, пока не понадобятся в следующий раз. Чтобы снова их отобразить, в режиме разметки страницы щелкните в области колонтитулов.</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fld id="{A0629EAF-FB90-4466-92EA-8A01A9F60884}" type="slidenum">
              <a:rPr lang="ru-RU" smtClean="0">
                <a:cs typeface="Arial" charset="0"/>
              </a:rPr>
              <a:pPr/>
              <a:t>39</a:t>
            </a:fld>
            <a:endParaRPr lang="ru-RU" smtClean="0">
              <a:cs typeface="Arial" charset="0"/>
            </a:endParaRPr>
          </a:p>
        </p:txBody>
      </p:sp>
      <p:sp>
        <p:nvSpPr>
          <p:cNvPr id="103426" name="Rectangle 2"/>
          <p:cNvSpPr>
            <a:spLocks noGrp="1" noRo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r>
              <a:rPr lang="ru-RU" smtClean="0"/>
              <a:t>Использование режима разметки страницы помогает избежать некоторых дополнительных действий, которые нужно было выполнить в предыдущих версиях Excel для предварительного просмотра таблиц. Например, доводилось ли вам по несколько раз переключаться между предварительным просмотром и обычным режимом, чтобы привести в порядок элементы листа перед печатью? Иногда приходилось печатать документ несколько раз прежде чем удавалось добиться нужного результата. Это время — в прошлом.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8D9972F0-C6FC-4F15-AEF9-E09F2F263F3B}" type="slidenum">
              <a:rPr lang="ru-RU" smtClean="0">
                <a:cs typeface="Arial" charset="0"/>
              </a:rPr>
              <a:pPr/>
              <a:t>4</a:t>
            </a:fld>
            <a:endParaRPr lang="ru-RU" smtClean="0">
              <a:cs typeface="Arial" charset="0"/>
            </a:endParaRPr>
          </a:p>
        </p:txBody>
      </p:sp>
      <p:sp>
        <p:nvSpPr>
          <p:cNvPr id="23554" name="Rectangle 2"/>
          <p:cNvSpPr>
            <a:spLocks noGrp="1" noRo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8B518280-6EE6-4469-9D18-A7A3CC32E219}" type="slidenum">
              <a:rPr lang="ru-RU" smtClean="0">
                <a:cs typeface="Arial" charset="0"/>
              </a:rPr>
              <a:pPr/>
              <a:t>40</a:t>
            </a:fld>
            <a:endParaRPr lang="ru-RU" smtClean="0">
              <a:cs typeface="Arial" charset="0"/>
            </a:endParaRPr>
          </a:p>
        </p:txBody>
      </p:sp>
      <p:sp>
        <p:nvSpPr>
          <p:cNvPr id="105474" name="Rectangle 2"/>
          <p:cNvSpPr>
            <a:spLocks noGrp="1" noRo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p>
            <a:fld id="{A839C224-C048-47E9-829C-2DFF5192B545}" type="slidenum">
              <a:rPr lang="ru-RU" smtClean="0">
                <a:cs typeface="Arial" charset="0"/>
              </a:rPr>
              <a:pPr/>
              <a:t>41</a:t>
            </a:fld>
            <a:endParaRPr lang="ru-RU" smtClean="0">
              <a:cs typeface="Arial" charset="0"/>
            </a:endParaRPr>
          </a:p>
        </p:txBody>
      </p:sp>
      <p:sp>
        <p:nvSpPr>
          <p:cNvPr id="107522" name="Rectangle 2"/>
          <p:cNvSpPr>
            <a:spLocks noGrp="1" noRo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r>
              <a:rPr lang="ru-RU" smtClean="0"/>
              <a:t>Слева находятся шаблоны различных категорий, установленные вместе с Excel 2007. Щелкните слева </a:t>
            </a:r>
            <a:r>
              <a:rPr lang="ru-RU" b="1" smtClean="0"/>
              <a:t>Возможности</a:t>
            </a:r>
            <a:r>
              <a:rPr lang="ru-RU" smtClean="0"/>
              <a:t> под </a:t>
            </a:r>
            <a:r>
              <a:rPr lang="ru-RU" b="1" smtClean="0"/>
              <a:t>Шаблоны на узле Office Online</a:t>
            </a:r>
            <a:r>
              <a:rPr lang="ru-RU" smtClean="0"/>
              <a:t>, чтобы увидеть ссылки на видеоматериалы и интерактивные курсы обучения, а также загружаемые шаблоны бюджетов, календарей, отчетов о расходах и т. п.</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74AC0DB8-6987-4F55-901D-75472B9B7533}" type="slidenum">
              <a:rPr lang="ru-RU" smtClean="0">
                <a:cs typeface="Arial" charset="0"/>
              </a:rPr>
              <a:pPr/>
              <a:t>42</a:t>
            </a:fld>
            <a:endParaRPr lang="ru-RU" smtClean="0">
              <a:cs typeface="Arial" charset="0"/>
            </a:endParaRPr>
          </a:p>
        </p:txBody>
      </p:sp>
      <p:sp>
        <p:nvSpPr>
          <p:cNvPr id="109570" name="Rectangle 2"/>
          <p:cNvSpPr>
            <a:spLocks noGrp="1" noRo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r>
              <a:rPr lang="ru-RU" smtClean="0"/>
              <a:t>[</a:t>
            </a:r>
            <a:r>
              <a:rPr lang="ru-RU" b="1" smtClean="0"/>
              <a:t>Примечание для инструктора</a:t>
            </a:r>
            <a:r>
              <a:rPr lang="ru-RU" smtClean="0"/>
              <a:t>. Если на компьютере установлена программа Excel 2007, щелкните ссылку на слайде, чтобы перейти к интерактивному практическому заданию. При выполнении практического задания вы можете воспользоваться инструкциями, которые прилагаются к каждому упражнению. </a:t>
            </a:r>
            <a:r>
              <a:rPr lang="ru-RU" b="1" smtClean="0"/>
              <a:t>Внимание!</a:t>
            </a:r>
            <a:r>
              <a:rPr lang="ru-RU" smtClean="0"/>
              <a:t> Если на компьютере программа Excel 2007 не установлена, инструкции к практическим заданиям будут недоступны.]</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p:spPr>
        <p:txBody>
          <a:bodyPr/>
          <a:lstStyle/>
          <a:p>
            <a:fld id="{D8B35F28-1042-41A0-BCDB-123F0DF07AF5}" type="slidenum">
              <a:rPr lang="ru-RU" smtClean="0">
                <a:cs typeface="Arial" charset="0"/>
              </a:rPr>
              <a:pPr/>
              <a:t>43</a:t>
            </a:fld>
            <a:endParaRPr lang="ru-RU" smtClean="0">
              <a:cs typeface="Arial" charset="0"/>
            </a:endParaRPr>
          </a:p>
        </p:txBody>
      </p:sp>
      <p:sp>
        <p:nvSpPr>
          <p:cNvPr id="111618" name="Rectangle 2"/>
          <p:cNvSpPr>
            <a:spLocks noGrp="1" noRo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EA74A063-1BFB-4356-B562-DE8EC7EA813F}" type="slidenum">
              <a:rPr lang="ru-RU" smtClean="0">
                <a:cs typeface="Arial" charset="0"/>
              </a:rPr>
              <a:pPr/>
              <a:t>44</a:t>
            </a:fld>
            <a:endParaRPr lang="ru-RU" smtClean="0">
              <a:cs typeface="Arial" charset="0"/>
            </a:endParaRPr>
          </a:p>
        </p:txBody>
      </p:sp>
      <p:sp>
        <p:nvSpPr>
          <p:cNvPr id="113666" name="Rectangle 2"/>
          <p:cNvSpPr>
            <a:spLocks noGrp="1" noRo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9796A460-C25A-4198-AD08-454BE239F085}" type="slidenum">
              <a:rPr lang="ru-RU" smtClean="0">
                <a:cs typeface="Arial" charset="0"/>
              </a:rPr>
              <a:pPr/>
              <a:t>45</a:t>
            </a:fld>
            <a:endParaRPr lang="ru-RU" smtClean="0">
              <a:cs typeface="Arial" charset="0"/>
            </a:endParaRPr>
          </a:p>
        </p:txBody>
      </p:sp>
      <p:sp>
        <p:nvSpPr>
          <p:cNvPr id="115714" name="Rectangle 2"/>
          <p:cNvSpPr>
            <a:spLocks noGrp="1" noRo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275F4814-A0AD-4ED8-A5C3-637CF90F338D}" type="slidenum">
              <a:rPr lang="ru-RU" smtClean="0">
                <a:cs typeface="Arial" charset="0"/>
              </a:rPr>
              <a:pPr/>
              <a:t>46</a:t>
            </a:fld>
            <a:endParaRPr lang="ru-RU" smtClean="0">
              <a:cs typeface="Arial" charset="0"/>
            </a:endParaRPr>
          </a:p>
        </p:txBody>
      </p:sp>
      <p:sp>
        <p:nvSpPr>
          <p:cNvPr id="117762" name="Rectangle 2"/>
          <p:cNvSpPr>
            <a:spLocks noGrp="1" noRo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62289505-024B-4D2B-8D2F-AE6E904B99CB}" type="slidenum">
              <a:rPr lang="ru-RU" smtClean="0">
                <a:cs typeface="Arial" charset="0"/>
              </a:rPr>
              <a:pPr/>
              <a:t>47</a:t>
            </a:fld>
            <a:endParaRPr lang="ru-RU" smtClean="0">
              <a:cs typeface="Arial" charset="0"/>
            </a:endParaRPr>
          </a:p>
        </p:txBody>
      </p:sp>
      <p:sp>
        <p:nvSpPr>
          <p:cNvPr id="119810" name="Rectangle 2"/>
          <p:cNvSpPr>
            <a:spLocks noGrp="1" noRo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p:spPr>
        <p:txBody>
          <a:bodyPr/>
          <a:lstStyle/>
          <a:p>
            <a:fld id="{FFAE5ED5-452C-448B-9404-06DE804B2733}" type="slidenum">
              <a:rPr lang="ru-RU" smtClean="0">
                <a:cs typeface="Arial" charset="0"/>
              </a:rPr>
              <a:pPr/>
              <a:t>48</a:t>
            </a:fld>
            <a:endParaRPr lang="ru-RU" smtClean="0">
              <a:cs typeface="Arial" charset="0"/>
            </a:endParaRPr>
          </a:p>
        </p:txBody>
      </p:sp>
      <p:sp>
        <p:nvSpPr>
          <p:cNvPr id="121858" name="Rectangle 2"/>
          <p:cNvSpPr>
            <a:spLocks noGrp="1" noRo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p:spPr>
        <p:txBody>
          <a:bodyPr/>
          <a:lstStyle/>
          <a:p>
            <a:fld id="{561EBB07-1835-48AB-9BEE-29D17CE55B29}" type="slidenum">
              <a:rPr lang="ru-RU" smtClean="0">
                <a:cs typeface="Arial" charset="0"/>
              </a:rPr>
              <a:pPr/>
              <a:t>49</a:t>
            </a:fld>
            <a:endParaRPr lang="ru-RU" smtClean="0">
              <a:cs typeface="Arial" charset="0"/>
            </a:endParaRPr>
          </a:p>
        </p:txBody>
      </p:sp>
      <p:sp>
        <p:nvSpPr>
          <p:cNvPr id="123906" name="Rectangle 2"/>
          <p:cNvSpPr>
            <a:spLocks noGrp="1" noRo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7FEC40F4-876B-41D5-8617-E13A6E61D2A3}" type="slidenum">
              <a:rPr lang="ru-RU" smtClean="0">
                <a:cs typeface="Arial" charset="0"/>
              </a:rPr>
              <a:pPr/>
              <a:t>5</a:t>
            </a:fld>
            <a:endParaRPr lang="ru-RU" smtClean="0">
              <a:cs typeface="Arial" charset="0"/>
            </a:endParaRPr>
          </a:p>
        </p:txBody>
      </p:sp>
      <p:sp>
        <p:nvSpPr>
          <p:cNvPr id="25602" name="Rectangle 2"/>
          <p:cNvSpPr>
            <a:spLocks noGrp="1" noRo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fld id="{90F36DD5-687E-48EF-9D12-0838631FB9DA}" type="slidenum">
              <a:rPr lang="ru-RU" smtClean="0">
                <a:cs typeface="Arial" charset="0"/>
              </a:rPr>
              <a:pPr/>
              <a:t>50</a:t>
            </a:fld>
            <a:endParaRPr lang="ru-RU" smtClean="0">
              <a:cs typeface="Arial" charset="0"/>
            </a:endParaRPr>
          </a:p>
        </p:txBody>
      </p:sp>
      <p:sp>
        <p:nvSpPr>
          <p:cNvPr id="125954" name="Rectangle 2"/>
          <p:cNvSpPr>
            <a:spLocks noGrp="1" noRo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r>
              <a:rPr lang="ru-RU" smtClean="0"/>
              <a:t>В этом уроке показано, как можно обмениваться листами Excel 2007 с теми, у кого пока нет Excel 2007, а также объясняется, почему был изменен формат файлов.</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p>
            <a:fld id="{72A023F5-0787-4CD4-B8A4-968468C50974}" type="slidenum">
              <a:rPr lang="ru-RU" smtClean="0">
                <a:cs typeface="Arial" charset="0"/>
              </a:rPr>
              <a:pPr/>
              <a:t>51</a:t>
            </a:fld>
            <a:endParaRPr lang="ru-RU" smtClean="0">
              <a:cs typeface="Arial" charset="0"/>
            </a:endParaRPr>
          </a:p>
        </p:txBody>
      </p:sp>
      <p:sp>
        <p:nvSpPr>
          <p:cNvPr id="128002" name="Rectangle 2"/>
          <p:cNvSpPr>
            <a:spLocks noGrp="1" noRo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pPr>
              <a:spcBef>
                <a:spcPct val="20000"/>
              </a:spcBef>
              <a:spcAft>
                <a:spcPct val="45000"/>
              </a:spcAft>
            </a:pPr>
            <a:endParaRPr lang="ru-RU"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fld id="{5641E7C5-0E4A-4C10-9238-BF9AB544D386}" type="slidenum">
              <a:rPr lang="ru-RU" smtClean="0">
                <a:cs typeface="Arial" charset="0"/>
              </a:rPr>
              <a:pPr/>
              <a:t>52</a:t>
            </a:fld>
            <a:endParaRPr lang="ru-RU" smtClean="0">
              <a:cs typeface="Arial" charset="0"/>
            </a:endParaRPr>
          </a:p>
        </p:txBody>
      </p:sp>
      <p:sp>
        <p:nvSpPr>
          <p:cNvPr id="130050" name="Rectangle 2"/>
          <p:cNvSpPr>
            <a:spLocks noGrp="1" noRo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r>
              <a:rPr lang="ru-RU" b="1" smtClean="0"/>
              <a:t>Старые файлы останутся старыми, пока не выбран другой вариант.</a:t>
            </a:r>
            <a:r>
              <a:rPr lang="ru-RU" smtClean="0"/>
              <a:t> Если открыть файл, созданный в предыдущей версии Excel, этот файл и все выполненные в нем изменения можно сохранить в исходном формате, используя автоматическую настройку в диалоговом окне </a:t>
            </a:r>
            <a:r>
              <a:rPr lang="ru-RU" b="1" smtClean="0"/>
              <a:t>Сохранение документа</a:t>
            </a:r>
            <a:r>
              <a:rPr lang="ru-RU" smtClean="0"/>
              <a:t>.</a:t>
            </a:r>
            <a:endParaRPr lang="ru-RU" b="1" smtClean="0"/>
          </a:p>
          <a:p>
            <a:r>
              <a:rPr lang="ru-RU" b="1" smtClean="0"/>
              <a:t>Использование новых возможностей приведет к выдаче предупреждения при сохранении файла в более ранней версии.</a:t>
            </a:r>
            <a:r>
              <a:rPr lang="ru-RU" smtClean="0"/>
              <a:t> Например, если в Excel 2007 к колонтитулу применен цвет, а затем документ сохраняется в формате Excel 97-2003, средство проверки совместимости сообщит, что в предыдущих версиях Excel цвет для колонтитулов не поддерживается и он будет отображен в виде простого текста.</a:t>
            </a:r>
            <a:endParaRPr lang="ru-RU" b="1" smtClean="0"/>
          </a:p>
          <a:p>
            <a:r>
              <a:rPr lang="ru-RU" b="1" smtClean="0"/>
              <a:t>Внимание!</a:t>
            </a:r>
            <a:r>
              <a:rPr lang="ru-RU" smtClean="0"/>
              <a:t> Если новая возможность не будет доступна снова после сохранения файла в формате более ранней версии Excel и открытия его в Excel 2007, средство проверки совместимости выдаст предупреждение.</a:t>
            </a:r>
            <a:endParaRPr lang="ru-RU" b="1"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p:spPr>
        <p:txBody>
          <a:bodyPr/>
          <a:lstStyle/>
          <a:p>
            <a:fld id="{C8402318-3764-4FDC-9BE4-31275BD8553C}" type="slidenum">
              <a:rPr lang="ru-RU" smtClean="0">
                <a:cs typeface="Arial" charset="0"/>
              </a:rPr>
              <a:pPr/>
              <a:t>53</a:t>
            </a:fld>
            <a:endParaRPr lang="ru-RU" smtClean="0">
              <a:cs typeface="Arial" charset="0"/>
            </a:endParaRPr>
          </a:p>
        </p:txBody>
      </p:sp>
      <p:sp>
        <p:nvSpPr>
          <p:cNvPr id="132098" name="Rectangle 2"/>
          <p:cNvSpPr>
            <a:spLocks noGrp="1" noRo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r>
              <a:rPr lang="ru-RU" b="1" smtClean="0"/>
              <a:t>Всегда можно сначала создать копию новых файлов в новом формате.</a:t>
            </a:r>
            <a:r>
              <a:rPr lang="ru-RU" smtClean="0"/>
              <a:t> Можно легко создать копию книги в формате Excel 2007. Для этого используйте команду </a:t>
            </a:r>
            <a:r>
              <a:rPr lang="ru-RU" b="1" smtClean="0"/>
              <a:t>Сохранить как</a:t>
            </a:r>
            <a:r>
              <a:rPr lang="ru-RU" smtClean="0"/>
              <a:t> и сохраните файл в формате книги Excel (XLSX-файл). Эта копия файла будет содержать все возможности Excel 2007. </a:t>
            </a:r>
            <a:endParaRPr lang="ru-RU" b="1" smtClean="0"/>
          </a:p>
          <a:p>
            <a:r>
              <a:rPr lang="ru-RU" b="1" smtClean="0"/>
              <a:t>Общий доступ к документам различных версий при помощи конвертера.</a:t>
            </a:r>
            <a:r>
              <a:rPr lang="ru-RU" smtClean="0"/>
              <a:t> При создании файла в Excel 2007 и сохранении его в формате Excel 2007 пользователи, использующие версии Excel от 2000 до 2003 включительно (с последними обновлениями и пакетами обновлений), могут работать с файлами 2007. Когда они будут открывать вашу книгу, появится приглашение загрузить конвертер, который позволит им сделать это.</a:t>
            </a:r>
          </a:p>
          <a:p>
            <a:r>
              <a:rPr lang="ru-RU" smtClean="0"/>
              <a:t>Если вам интересны технические сведения, знайте, что формат файлов Excel 2007 основан на технологии XML и входит в семейство форматов Microsoft Office Open XML. Этот новый тип формата применяется также для документов Microsoft Office Word 2007 и Microsoft Office PowerPoint 2007</a:t>
            </a:r>
            <a:r>
              <a:rPr lang="ru-RU" sz="800" baseline="30000" smtClean="0">
                <a:cs typeface="Tahoma" pitchFamily="34" charset="0"/>
              </a:rPr>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p>
            <a:fld id="{C9736D9C-88AB-4D8E-A534-979193756595}" type="slidenum">
              <a:rPr lang="ru-RU" smtClean="0">
                <a:cs typeface="Arial" charset="0"/>
              </a:rPr>
              <a:pPr/>
              <a:t>54</a:t>
            </a:fld>
            <a:endParaRPr lang="ru-RU" smtClean="0">
              <a:cs typeface="Arial" charset="0"/>
            </a:endParaRPr>
          </a:p>
        </p:txBody>
      </p:sp>
      <p:sp>
        <p:nvSpPr>
          <p:cNvPr id="134146" name="Rectangle 2"/>
          <p:cNvSpPr>
            <a:spLocks noGrp="1" noRo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pPr>
              <a:buFontTx/>
              <a:buChar char="•"/>
            </a:pPr>
            <a:r>
              <a:rPr lang="ru-RU" b="1" smtClean="0"/>
              <a:t>Новые возможности.</a:t>
            </a:r>
            <a:r>
              <a:rPr lang="ru-RU" smtClean="0"/>
              <a:t> Кроме возможностей, показанных в прошлых уроках, следует отметить количество строк в листе, возросшее с 65 536 до 1 048 576. Количество столбцов увеличилось с 256 до 16 384. Теперь можно записывать более длинные формулы в новой панели формул изменяющегося размера. А при щелчке длинных участков текста в ячейке панель формул больше не смещается на сетку листа.</a:t>
            </a:r>
            <a:endParaRPr lang="ru-RU" b="1" smtClean="0"/>
          </a:p>
          <a:p>
            <a:pPr>
              <a:buFontTx/>
              <a:buChar char="•"/>
            </a:pPr>
            <a:r>
              <a:rPr lang="ru-RU" b="1" smtClean="0"/>
              <a:t>Более безопасные файлы.</a:t>
            </a:r>
            <a:r>
              <a:rPr lang="ru-RU" smtClean="0"/>
              <a:t> Стало легче находить и блокировать книги, содержащие нежелательные программы и макросы.</a:t>
            </a:r>
            <a:endParaRPr lang="ru-RU" b="1" smtClean="0"/>
          </a:p>
          <a:p>
            <a:pPr>
              <a:buFontTx/>
              <a:buChar char="•"/>
            </a:pPr>
            <a:r>
              <a:rPr lang="ru-RU" b="1" smtClean="0"/>
              <a:t>Меньший риск повреждения файлов.</a:t>
            </a:r>
            <a:r>
              <a:rPr lang="ru-RU" smtClean="0"/>
              <a:t> В Excel имеется улучшенная возможность открытия поврежденных файлов и восстановления некоторой части работы, которая иначе могла бы быть утеряна.</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p:spPr>
        <p:txBody>
          <a:bodyPr/>
          <a:lstStyle/>
          <a:p>
            <a:fld id="{D1E6AE8D-4BF6-4CC7-BA16-174893C9FB0A}" type="slidenum">
              <a:rPr lang="ru-RU" smtClean="0">
                <a:cs typeface="Arial" charset="0"/>
              </a:rPr>
              <a:pPr/>
              <a:t>55</a:t>
            </a:fld>
            <a:endParaRPr lang="ru-RU" smtClean="0">
              <a:cs typeface="Arial" charset="0"/>
            </a:endParaRPr>
          </a:p>
        </p:txBody>
      </p:sp>
      <p:sp>
        <p:nvSpPr>
          <p:cNvPr id="136194" name="Rectangle 2"/>
          <p:cNvSpPr>
            <a:spLocks noGrp="1" noRo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pPr>
              <a:buFontTx/>
              <a:buChar char="•"/>
            </a:pPr>
            <a:r>
              <a:rPr lang="ru-RU" b="1" smtClean="0"/>
              <a:t>Уменьшение размера файла.</a:t>
            </a:r>
            <a:r>
              <a:rPr lang="ru-RU" smtClean="0"/>
              <a:t> Книги находятся в сжатом состоянии; размер файла приблизительно на 50-75 процентов меньше, чем в предыдущих версиях Excel. Сжатые файлы открываются и сохраняются так же, как и любые другие файлы Excel.</a:t>
            </a:r>
            <a:endParaRPr lang="ru-RU" b="1" smtClean="0"/>
          </a:p>
          <a:p>
            <a:pPr>
              <a:buFontTx/>
              <a:buChar char="•"/>
            </a:pPr>
            <a:r>
              <a:rPr lang="ru-RU" b="1" smtClean="0"/>
              <a:t>Больше полезных данных.</a:t>
            </a:r>
            <a:r>
              <a:rPr lang="ru-RU" smtClean="0"/>
              <a:t> Стало больше возможностей обработки данных, поскольку их XML-основа позволяет легче интегрировать их с наборами данных на других компьютерах и в других программах. Например, если данные личного бюджета хранятся в специальной программе, можно выбрать из них необходимые и импортировать в документ Word, лист Excel или базу данных Access.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p:spPr>
        <p:txBody>
          <a:bodyPr/>
          <a:lstStyle/>
          <a:p>
            <a:fld id="{65897B13-4636-4399-986A-B45F52C426EB}" type="slidenum">
              <a:rPr lang="ru-RU" smtClean="0">
                <a:cs typeface="Arial" charset="0"/>
              </a:rPr>
              <a:pPr/>
              <a:t>56</a:t>
            </a:fld>
            <a:endParaRPr lang="ru-RU" smtClean="0">
              <a:cs typeface="Arial" charset="0"/>
            </a:endParaRPr>
          </a:p>
        </p:txBody>
      </p:sp>
      <p:sp>
        <p:nvSpPr>
          <p:cNvPr id="138242" name="Rectangle 2"/>
          <p:cNvSpPr>
            <a:spLocks noGrp="1" noRo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r>
              <a:rPr lang="ru-RU" b="1" smtClean="0"/>
              <a:t>Книга Excel (XLSX-файл).</a:t>
            </a:r>
            <a:r>
              <a:rPr lang="ru-RU" smtClean="0"/>
              <a:t>Сохраните книгу как файл этого типа, если она не содержит макросов или программ на языке Microsoft Visual Basic</a:t>
            </a:r>
            <a:r>
              <a:rPr lang="ru-RU" sz="800" baseline="30000" smtClean="0">
                <a:cs typeface="Tahoma" pitchFamily="34" charset="0"/>
              </a:rPr>
              <a:t>®</a:t>
            </a:r>
            <a:r>
              <a:rPr lang="ru-RU" smtClean="0"/>
              <a:t> для приложений (VBA). Если попытаться сохранить книгу как файл типа «Книга Excel», а в ней содержатся команды макросов или проекты VBA, Excel 2007 выдаст предупреждение о том, что макросы или программы VBA будут удалены из файла. </a:t>
            </a:r>
          </a:p>
          <a:p>
            <a:r>
              <a:rPr lang="ru-RU" b="1" smtClean="0"/>
              <a:t>Книга Excel с поддержкой макросов (XLSM-файл).</a:t>
            </a:r>
            <a:r>
              <a:rPr lang="ru-RU" smtClean="0"/>
              <a:t> Сохраните книгу как файл этого типа, если книга содержит макрос или код VBA. Если попытаться сохранить книгу, содержащую макрос или VBA, как файл типа «Книга Excel», Excel выдаст предупреждение о невозможности такого выбора.</a:t>
            </a:r>
            <a:endParaRPr lang="ru-RU" b="1" smtClean="0"/>
          </a:p>
          <a:p>
            <a:r>
              <a:rPr lang="ru-RU" b="1" smtClean="0"/>
              <a:t>Шаблон Excel (XLTX-файл)</a:t>
            </a:r>
            <a:r>
              <a:rPr lang="ru-RU" smtClean="0"/>
              <a:t> Сохраните книгу как файл этого типа, если необходим шаблон.</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p:spPr>
        <p:txBody>
          <a:bodyPr/>
          <a:lstStyle/>
          <a:p>
            <a:fld id="{4E7577CE-2C1B-4228-B46F-582E3093C1FE}" type="slidenum">
              <a:rPr lang="ru-RU" smtClean="0">
                <a:cs typeface="Arial" charset="0"/>
              </a:rPr>
              <a:pPr/>
              <a:t>57</a:t>
            </a:fld>
            <a:endParaRPr lang="ru-RU" smtClean="0">
              <a:cs typeface="Arial" charset="0"/>
            </a:endParaRPr>
          </a:p>
        </p:txBody>
      </p:sp>
      <p:sp>
        <p:nvSpPr>
          <p:cNvPr id="140290" name="Rectangle 2"/>
          <p:cNvSpPr>
            <a:spLocks noGrp="1" noRo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r>
              <a:rPr lang="ru-RU" b="1" smtClean="0"/>
              <a:t>Шаблон Excel с поддержкой макросов (XLTM-файл).</a:t>
            </a:r>
            <a:r>
              <a:rPr lang="ru-RU" smtClean="0"/>
              <a:t> Сохраните книгу как файл этого типа, если требуется шаблон и книга содержит макрос или VBA.</a:t>
            </a:r>
            <a:endParaRPr lang="ru-RU" b="1" smtClean="0"/>
          </a:p>
          <a:p>
            <a:r>
              <a:rPr lang="ru-RU" b="1" smtClean="0"/>
              <a:t>Двоичная книга Excel (XLSB-файл).</a:t>
            </a:r>
            <a:r>
              <a:rPr lang="ru-RU" smtClean="0"/>
              <a:t> Сохраните книгу как файл этого типа, если имеется особенно большая книга; этот файл откроется быстрее, чем очень большой файл типа «Книга Excel». Этот файл будет содержать новые возможности Excel, но не XML.</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p:spPr>
        <p:txBody>
          <a:bodyPr/>
          <a:lstStyle/>
          <a:p>
            <a:fld id="{6370E151-4451-40B8-8819-838EC9C733A7}" type="slidenum">
              <a:rPr lang="ru-RU" smtClean="0">
                <a:cs typeface="Arial" charset="0"/>
              </a:rPr>
              <a:pPr/>
              <a:t>58</a:t>
            </a:fld>
            <a:endParaRPr lang="ru-RU" smtClean="0">
              <a:cs typeface="Arial" charset="0"/>
            </a:endParaRPr>
          </a:p>
        </p:txBody>
      </p:sp>
      <p:sp>
        <p:nvSpPr>
          <p:cNvPr id="142338" name="Rectangle 2"/>
          <p:cNvSpPr>
            <a:spLocks noGrp="1" noRo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r>
              <a:rPr lang="ru-RU" b="1" smtClean="0"/>
              <a:t>Книга Excel 97 — Excel 2003 (XLS-файл).</a:t>
            </a:r>
            <a:r>
              <a:rPr lang="ru-RU" smtClean="0"/>
              <a:t> Сохраните книгу как файл этого типа, если к ней нужно открыть общий доступ тем, кто работает в предыдущей версии Excel и у кого не установлен пакет Microsoft Office Compatibility Pack для форматов файлов Word, Excel и PowerPoint 2007 Office.</a:t>
            </a:r>
            <a:endParaRPr lang="ru-RU" b="1" smtClean="0"/>
          </a:p>
          <a:p>
            <a:r>
              <a:rPr lang="ru-RU" b="1" smtClean="0"/>
              <a:t>Книга Microsoft Excel 5.0/95 (XLS-файл).</a:t>
            </a:r>
            <a:r>
              <a:rPr lang="ru-RU" smtClean="0"/>
              <a:t> Сохраните книгу как файл этого типа, если к ней нужно открыть общий доступ тем, кто использует Microsoft Excel 5.0. При сохранении файла в этом формате большая часть возможностей Excel 2007 будет недоступна.</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p:spPr>
        <p:txBody>
          <a:bodyPr/>
          <a:lstStyle/>
          <a:p>
            <a:fld id="{FC03BA62-0A30-4E6C-A737-3A87835A13B4}" type="slidenum">
              <a:rPr lang="ru-RU" smtClean="0">
                <a:cs typeface="Arial" charset="0"/>
              </a:rPr>
              <a:pPr/>
              <a:t>59</a:t>
            </a:fld>
            <a:endParaRPr lang="ru-RU" smtClean="0">
              <a:cs typeface="Arial" charset="0"/>
            </a:endParaRPr>
          </a:p>
        </p:txBody>
      </p:sp>
      <p:sp>
        <p:nvSpPr>
          <p:cNvPr id="144386" name="Rectangle 2"/>
          <p:cNvSpPr>
            <a:spLocks noGrp="1" noRo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E781F1FA-A93F-46F5-819D-1430CD49B965}" type="slidenum">
              <a:rPr lang="ru-RU" smtClean="0">
                <a:cs typeface="Arial" charset="0"/>
              </a:rPr>
              <a:pPr/>
              <a:t>6</a:t>
            </a:fld>
            <a:endParaRPr lang="ru-RU" smtClean="0">
              <a:cs typeface="Arial" charset="0"/>
            </a:endParaRPr>
          </a:p>
        </p:txBody>
      </p:sp>
      <p:sp>
        <p:nvSpPr>
          <p:cNvPr id="27650" name="Rectangle 2"/>
          <p:cNvSpPr>
            <a:spLocks noGrp="1" noRo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r>
              <a:rPr lang="ru-RU" b="1" smtClean="0"/>
              <a:t>Лента</a:t>
            </a:r>
            <a:r>
              <a:rPr lang="ru-RU" smtClean="0"/>
              <a:t> — это ваш новый пульт управления. Вместо 30 частично скрытых панелей инструментов и команд, затерянных в недрах меню, лента объединяет нужные команды и обеспечивает наглядный путь к ним. Начав работать в новом интерфейсе, вы убедитесь, что уже знакомые команды теперь сгруппированы понятным способом. </a:t>
            </a:r>
          </a:p>
          <a:p>
            <a:r>
              <a:rPr lang="ru-RU" smtClean="0"/>
              <a:t>Узнайте больше о новом дизайне и приготовьтесь к работе с замечательной новой версией Excel.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p:spPr>
        <p:txBody>
          <a:bodyPr/>
          <a:lstStyle/>
          <a:p>
            <a:fld id="{D219B0A6-383D-4D0D-AD1B-72AE52C67287}" type="slidenum">
              <a:rPr lang="ru-RU" smtClean="0">
                <a:cs typeface="Arial" charset="0"/>
              </a:rPr>
              <a:pPr/>
              <a:t>60</a:t>
            </a:fld>
            <a:endParaRPr lang="ru-RU" smtClean="0">
              <a:cs typeface="Arial" charset="0"/>
            </a:endParaRPr>
          </a:p>
        </p:txBody>
      </p:sp>
      <p:sp>
        <p:nvSpPr>
          <p:cNvPr id="146434" name="Rectangle 2"/>
          <p:cNvSpPr>
            <a:spLocks noGrp="1" noRo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fld id="{1146E9EA-F183-480B-A747-C745D8A77AE8}" type="slidenum">
              <a:rPr lang="ru-RU" smtClean="0">
                <a:cs typeface="Arial" charset="0"/>
              </a:rPr>
              <a:pPr/>
              <a:t>61</a:t>
            </a:fld>
            <a:endParaRPr lang="ru-RU" smtClean="0">
              <a:cs typeface="Arial" charset="0"/>
            </a:endParaRPr>
          </a:p>
        </p:txBody>
      </p:sp>
      <p:sp>
        <p:nvSpPr>
          <p:cNvPr id="148482" name="Rectangle 2"/>
          <p:cNvSpPr>
            <a:spLocks noGrp="1" noRo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p:spPr>
        <p:txBody>
          <a:bodyPr/>
          <a:lstStyle/>
          <a:p>
            <a:fld id="{F48F71DE-FC30-4F27-928E-7564099C91EE}" type="slidenum">
              <a:rPr lang="ru-RU" smtClean="0">
                <a:cs typeface="Arial" charset="0"/>
              </a:rPr>
              <a:pPr/>
              <a:t>62</a:t>
            </a:fld>
            <a:endParaRPr lang="ru-RU" smtClean="0">
              <a:cs typeface="Arial" charset="0"/>
            </a:endParaRPr>
          </a:p>
        </p:txBody>
      </p:sp>
      <p:sp>
        <p:nvSpPr>
          <p:cNvPr id="150530" name="Rectangle 2"/>
          <p:cNvSpPr>
            <a:spLocks noGrp="1" noRo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p:spPr>
        <p:txBody>
          <a:bodyPr/>
          <a:lstStyle/>
          <a:p>
            <a:fld id="{14D2A94B-D7B7-465B-8548-C9882B65F313}" type="slidenum">
              <a:rPr lang="ru-RU" smtClean="0">
                <a:cs typeface="Arial" charset="0"/>
              </a:rPr>
              <a:pPr/>
              <a:t>63</a:t>
            </a:fld>
            <a:endParaRPr lang="ru-RU" smtClean="0">
              <a:cs typeface="Arial" charset="0"/>
            </a:endParaRPr>
          </a:p>
        </p:txBody>
      </p:sp>
      <p:sp>
        <p:nvSpPr>
          <p:cNvPr id="152578" name="Rectangle 2"/>
          <p:cNvSpPr>
            <a:spLocks noGrp="1" noRo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p:spPr>
        <p:txBody>
          <a:bodyPr/>
          <a:lstStyle/>
          <a:p>
            <a:fld id="{53268AE4-A82D-4012-9B53-387409D5EF7B}" type="slidenum">
              <a:rPr lang="ru-RU" smtClean="0">
                <a:cs typeface="Arial" charset="0"/>
              </a:rPr>
              <a:pPr/>
              <a:t>64</a:t>
            </a:fld>
            <a:endParaRPr lang="ru-RU" smtClean="0">
              <a:cs typeface="Arial" charset="0"/>
            </a:endParaRPr>
          </a:p>
        </p:txBody>
      </p:sp>
      <p:sp>
        <p:nvSpPr>
          <p:cNvPr id="154626" name="Rectangle 2"/>
          <p:cNvSpPr>
            <a:spLocks noGrp="1" noRo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2C18AE1F-E0AF-4C99-932D-C0E3B10CFC87}" type="slidenum">
              <a:rPr lang="ru-RU" smtClean="0">
                <a:cs typeface="Arial" charset="0"/>
              </a:rPr>
              <a:pPr/>
              <a:t>7</a:t>
            </a:fld>
            <a:endParaRPr lang="ru-RU" smtClean="0">
              <a:cs typeface="Arial" charset="0"/>
            </a:endParaRPr>
          </a:p>
        </p:txBody>
      </p:sp>
      <p:sp>
        <p:nvSpPr>
          <p:cNvPr id="30722" name="Rectangle 2"/>
          <p:cNvSpPr>
            <a:spLocks noGrp="1" noRo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C6351D38-E1F3-44C6-B340-9782ACCFF51A}" type="slidenum">
              <a:rPr lang="ru-RU" smtClean="0">
                <a:cs typeface="Arial" charset="0"/>
              </a:rPr>
              <a:pPr/>
              <a:t>8</a:t>
            </a:fld>
            <a:endParaRPr lang="ru-RU" smtClean="0">
              <a:cs typeface="Arial" charset="0"/>
            </a:endParaRPr>
          </a:p>
        </p:txBody>
      </p:sp>
      <p:sp>
        <p:nvSpPr>
          <p:cNvPr id="32770" name="Rectangle 2"/>
          <p:cNvSpPr>
            <a:spLocks noGrp="1" noRo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r>
              <a:rPr lang="ru-RU" smtClean="0"/>
              <a:t>По мнению корпорации Майкрософт, команды вкладки </a:t>
            </a:r>
            <a:r>
              <a:rPr lang="ru-RU" b="1" smtClean="0"/>
              <a:t>Главная</a:t>
            </a:r>
            <a:r>
              <a:rPr lang="ru-RU" smtClean="0"/>
              <a:t> являются наиболее часто используемыми при выполнении основных задач с листами. </a:t>
            </a:r>
          </a:p>
          <a:p>
            <a:r>
              <a:rPr lang="ru-RU" smtClean="0"/>
              <a:t>Например, команды </a:t>
            </a:r>
            <a:r>
              <a:rPr lang="ru-RU" b="1" smtClean="0"/>
              <a:t>Вставить</a:t>
            </a:r>
            <a:r>
              <a:rPr lang="ru-RU" smtClean="0"/>
              <a:t>, </a:t>
            </a:r>
            <a:r>
              <a:rPr lang="ru-RU" b="1" smtClean="0"/>
              <a:t>Вырезать</a:t>
            </a:r>
            <a:r>
              <a:rPr lang="ru-RU" smtClean="0"/>
              <a:t> и </a:t>
            </a:r>
            <a:r>
              <a:rPr lang="ru-RU" b="1" smtClean="0"/>
              <a:t>Копировать</a:t>
            </a:r>
            <a:r>
              <a:rPr lang="ru-RU" smtClean="0"/>
              <a:t> расположены первыми на вкладке </a:t>
            </a:r>
            <a:r>
              <a:rPr lang="ru-RU" b="1" smtClean="0"/>
              <a:t>Главная</a:t>
            </a:r>
            <a:r>
              <a:rPr lang="ru-RU" smtClean="0"/>
              <a:t> в группе </a:t>
            </a:r>
            <a:r>
              <a:rPr lang="ru-RU" b="1" smtClean="0"/>
              <a:t>Буфер обмена</a:t>
            </a:r>
            <a:r>
              <a:rPr lang="ru-RU" smtClean="0"/>
              <a:t>. Далее в группе </a:t>
            </a:r>
            <a:r>
              <a:rPr lang="ru-RU" b="1" smtClean="0"/>
              <a:t>Шрифт</a:t>
            </a:r>
            <a:r>
              <a:rPr lang="ru-RU" smtClean="0"/>
              <a:t> находятся команды форматирования шрифта. Команды для центрирования или выравнивания текста по левому или правому краю расположены в группе </a:t>
            </a:r>
            <a:r>
              <a:rPr lang="ru-RU" b="1" smtClean="0"/>
              <a:t>Выравнивание</a:t>
            </a:r>
            <a:r>
              <a:rPr lang="ru-RU" smtClean="0"/>
              <a:t>, а команды для вставки и удаления ячеек, строк, столбцов и листов находятся в группе </a:t>
            </a:r>
            <a:r>
              <a:rPr lang="ru-RU" b="1" smtClean="0"/>
              <a:t>Ячейки</a:t>
            </a:r>
            <a:r>
              <a:rPr lang="ru-RU" smtClean="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4BF7D15D-4D10-4753-83C9-27F5D8FE3C2F}" type="slidenum">
              <a:rPr lang="ru-RU" smtClean="0">
                <a:cs typeface="Arial" charset="0"/>
              </a:rPr>
              <a:pPr/>
              <a:t>9</a:t>
            </a:fld>
            <a:endParaRPr lang="ru-RU" smtClean="0">
              <a:cs typeface="Arial" charset="0"/>
            </a:endParaRPr>
          </a:p>
        </p:txBody>
      </p:sp>
      <p:sp>
        <p:nvSpPr>
          <p:cNvPr id="34818" name="Rectangle 2"/>
          <p:cNvSpPr>
            <a:spLocks noGrp="1" noRo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r>
              <a:rPr lang="ru-RU" smtClean="0"/>
              <a:t>Приведем пример удобства работы с группами. Если в ячейке нужно отобразить текст в несколько строк, не нужно выбирать команду меню, вкладку диалогового окна, а затем — вариант в диалоговом окне. Вместо этого можно просто нажать кнопку </a:t>
            </a:r>
            <a:r>
              <a:rPr lang="ru-RU" b="1" smtClean="0"/>
              <a:t>Переносить по словам</a:t>
            </a:r>
            <a:r>
              <a:rPr lang="ru-RU" smtClean="0"/>
              <a:t> в группе </a:t>
            </a:r>
            <a:r>
              <a:rPr lang="ru-RU" b="1" smtClean="0"/>
              <a:t>Выравнивание</a:t>
            </a:r>
            <a:r>
              <a:rPr lang="ru-RU" smtClean="0"/>
              <a:t> на вкладке </a:t>
            </a:r>
            <a:r>
              <a:rPr lang="ru-RU" b="1" smtClean="0"/>
              <a:t>Главная</a:t>
            </a:r>
            <a:r>
              <a:rPr lang="ru-RU" smtClean="0"/>
              <a:t>. Попробуйте это на практике. </a:t>
            </a:r>
          </a:p>
          <a:p>
            <a:r>
              <a:rPr lang="ru-RU" b="1" smtClean="0"/>
              <a:t>Совет. </a:t>
            </a:r>
            <a:r>
              <a:rPr lang="ru-RU" smtClean="0"/>
              <a:t>Список вкладок и описание их содержимого см. в кратком справочнике в конце этого курса. </a:t>
            </a:r>
            <a:endParaRPr lang="ru-RU" b="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sz="4400">
                <a:solidFill>
                  <a:schemeClr val="tx1"/>
                </a:solidFill>
              </a:defRPr>
            </a:lvl1pPr>
          </a:lstStyle>
          <a:p>
            <a:r>
              <a:rPr lang="ru-RU" smtClean="0"/>
              <a:t>Образец заголовка</a:t>
            </a:r>
            <a:endParaRPr lang="ru-RU"/>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defRPr sz="3200">
                <a:solidFill>
                  <a:srgbClr val="FF9900"/>
                </a:solidFill>
              </a:defRPr>
            </a:lvl1pPr>
          </a:lstStyle>
          <a:p>
            <a:r>
              <a:rPr lang="ru-RU" smtClean="0"/>
              <a:t>Образец подзаголовка</a:t>
            </a:r>
            <a:endParaRPr lang="ru-RU"/>
          </a:p>
        </p:txBody>
      </p:sp>
      <p:sp>
        <p:nvSpPr>
          <p:cNvPr id="4" name="Rectangle 4"/>
          <p:cNvSpPr>
            <a:spLocks noGrp="1" noChangeArrowheads="1"/>
          </p:cNvSpPr>
          <p:nvPr>
            <p:ph type="dt" sz="half" idx="10"/>
          </p:nvPr>
        </p:nvSpPr>
        <p:spPr>
          <a:xfrm>
            <a:off x="457200" y="6245225"/>
            <a:ext cx="2133600" cy="476250"/>
          </a:xfrm>
        </p:spPr>
        <p:txBody>
          <a:bodyPr/>
          <a:lstStyle>
            <a:lvl1pPr>
              <a:defRPr sz="1800"/>
            </a:lvl1pPr>
          </a:lstStyle>
          <a:p>
            <a:pPr>
              <a:defRPr/>
            </a:pPr>
            <a:endParaRPr lang="ru-RU"/>
          </a:p>
        </p:txBody>
      </p:sp>
      <p:sp>
        <p:nvSpPr>
          <p:cNvPr id="5" name="Rectangle 5"/>
          <p:cNvSpPr>
            <a:spLocks noGrp="1" noChangeArrowheads="1"/>
          </p:cNvSpPr>
          <p:nvPr>
            <p:ph type="ftr" sz="quarter" idx="11"/>
          </p:nvPr>
        </p:nvSpPr>
        <p:spPr>
          <a:xfrm>
            <a:off x="3124200" y="6200775"/>
            <a:ext cx="2895600" cy="476250"/>
          </a:xfrm>
        </p:spPr>
        <p:txBody>
          <a:bodyPr/>
          <a:lstStyle>
            <a:lvl1pPr>
              <a:defRPr sz="1800"/>
            </a:lvl1pPr>
          </a:lstStyle>
          <a:p>
            <a:pPr>
              <a:defRPr/>
            </a:pPr>
            <a:r>
              <a:rPr lang="ru-RU"/>
              <a:t>Get up to speed</a:t>
            </a:r>
          </a:p>
        </p:txBody>
      </p:sp>
      <p:sp>
        <p:nvSpPr>
          <p:cNvPr id="6" name="Rectangle 6"/>
          <p:cNvSpPr>
            <a:spLocks noGrp="1" noChangeArrowheads="1"/>
          </p:cNvSpPr>
          <p:nvPr>
            <p:ph type="sldNum" sz="quarter" idx="12"/>
          </p:nvPr>
        </p:nvSpPr>
        <p:spPr>
          <a:xfrm>
            <a:off x="6553200" y="6245225"/>
            <a:ext cx="2133600" cy="476250"/>
          </a:xfrm>
        </p:spPr>
        <p:txBody>
          <a:bodyPr/>
          <a:lstStyle>
            <a:lvl1pPr>
              <a:defRPr sz="1800"/>
            </a:lvl1pPr>
          </a:lstStyle>
          <a:p>
            <a:pPr>
              <a:defRPr/>
            </a:pPr>
            <a:fld id="{AB3CCB6F-12BA-40E0-97A6-AAAEE20BDD99}" type="slidenum">
              <a:rPr lang="ru-RU"/>
              <a:pPr>
                <a:defRPr/>
              </a:pPr>
              <a:t>‹#›</a:t>
            </a:fld>
            <a:endParaRPr lang="ru-RU"/>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ru-RU"/>
          </a:p>
        </p:txBody>
      </p:sp>
      <p:sp>
        <p:nvSpPr>
          <p:cNvPr id="5" name="Rectangle 7"/>
          <p:cNvSpPr>
            <a:spLocks noGrp="1" noChangeArrowheads="1"/>
          </p:cNvSpPr>
          <p:nvPr>
            <p:ph type="ftr" sz="quarter" idx="11"/>
          </p:nvPr>
        </p:nvSpPr>
        <p:spPr>
          <a:ln/>
        </p:spPr>
        <p:txBody>
          <a:bodyPr/>
          <a:lstStyle>
            <a:lvl1pPr>
              <a:defRPr/>
            </a:lvl1pPr>
          </a:lstStyle>
          <a:p>
            <a:pPr>
              <a:defRPr/>
            </a:pPr>
            <a:r>
              <a:rPr lang="ru-RU"/>
              <a:t>Get up to speed</a:t>
            </a:r>
          </a:p>
        </p:txBody>
      </p:sp>
      <p:sp>
        <p:nvSpPr>
          <p:cNvPr id="6" name="Rectangle 8"/>
          <p:cNvSpPr>
            <a:spLocks noGrp="1" noChangeArrowheads="1"/>
          </p:cNvSpPr>
          <p:nvPr>
            <p:ph type="sldNum" sz="quarter" idx="12"/>
          </p:nvPr>
        </p:nvSpPr>
        <p:spPr>
          <a:ln/>
        </p:spPr>
        <p:txBody>
          <a:bodyPr/>
          <a:lstStyle>
            <a:lvl1pPr>
              <a:defRPr/>
            </a:lvl1pPr>
          </a:lstStyle>
          <a:p>
            <a:pPr>
              <a:defRPr/>
            </a:pPr>
            <a:fld id="{59C45B00-3795-4F64-B93C-0283847A555D}" type="slidenum">
              <a:rPr lang="ru-RU"/>
              <a:pPr>
                <a:defRPr/>
              </a:pPr>
              <a:t>‹#›</a:t>
            </a:fld>
            <a:endParaRPr lang="ru-RU"/>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73025"/>
            <a:ext cx="2141537" cy="587057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214313" y="73025"/>
            <a:ext cx="6273800" cy="5870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ru-RU"/>
          </a:p>
        </p:txBody>
      </p:sp>
      <p:sp>
        <p:nvSpPr>
          <p:cNvPr id="5" name="Rectangle 7"/>
          <p:cNvSpPr>
            <a:spLocks noGrp="1" noChangeArrowheads="1"/>
          </p:cNvSpPr>
          <p:nvPr>
            <p:ph type="ftr" sz="quarter" idx="11"/>
          </p:nvPr>
        </p:nvSpPr>
        <p:spPr>
          <a:ln/>
        </p:spPr>
        <p:txBody>
          <a:bodyPr/>
          <a:lstStyle>
            <a:lvl1pPr>
              <a:defRPr/>
            </a:lvl1pPr>
          </a:lstStyle>
          <a:p>
            <a:pPr>
              <a:defRPr/>
            </a:pPr>
            <a:r>
              <a:rPr lang="ru-RU"/>
              <a:t>Get up to speed</a:t>
            </a:r>
          </a:p>
        </p:txBody>
      </p:sp>
      <p:sp>
        <p:nvSpPr>
          <p:cNvPr id="6" name="Rectangle 8"/>
          <p:cNvSpPr>
            <a:spLocks noGrp="1" noChangeArrowheads="1"/>
          </p:cNvSpPr>
          <p:nvPr>
            <p:ph type="sldNum" sz="quarter" idx="12"/>
          </p:nvPr>
        </p:nvSpPr>
        <p:spPr>
          <a:ln/>
        </p:spPr>
        <p:txBody>
          <a:bodyPr/>
          <a:lstStyle>
            <a:lvl1pPr>
              <a:defRPr/>
            </a:lvl1pPr>
          </a:lstStyle>
          <a:p>
            <a:pPr>
              <a:defRPr/>
            </a:pPr>
            <a:fld id="{0CCE9623-7AE7-4287-83F1-9DD561C7DC5A}" type="slidenum">
              <a:rPr lang="ru-RU"/>
              <a:pPr>
                <a:defRPr/>
              </a:pPr>
              <a:t>‹#›</a:t>
            </a:fld>
            <a:endParaRPr lang="ru-RU"/>
          </a:p>
        </p:txBody>
      </p:sp>
    </p:spTree>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350838" y="914400"/>
            <a:ext cx="4138612" cy="5029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641850" y="914400"/>
            <a:ext cx="4140200" cy="5029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ru-RU"/>
          </a:p>
        </p:txBody>
      </p:sp>
      <p:sp>
        <p:nvSpPr>
          <p:cNvPr id="6" name="Rectangle 7"/>
          <p:cNvSpPr>
            <a:spLocks noGrp="1" noChangeArrowheads="1"/>
          </p:cNvSpPr>
          <p:nvPr>
            <p:ph type="ftr" sz="quarter" idx="11"/>
          </p:nvPr>
        </p:nvSpPr>
        <p:spPr>
          <a:ln/>
        </p:spPr>
        <p:txBody>
          <a:bodyPr/>
          <a:lstStyle>
            <a:lvl1pPr>
              <a:defRPr/>
            </a:lvl1pPr>
          </a:lstStyle>
          <a:p>
            <a:pPr>
              <a:defRPr/>
            </a:pPr>
            <a:r>
              <a:rPr lang="ru-RU"/>
              <a:t>Get up to speed</a:t>
            </a:r>
          </a:p>
        </p:txBody>
      </p:sp>
      <p:sp>
        <p:nvSpPr>
          <p:cNvPr id="7" name="Rectangle 8"/>
          <p:cNvSpPr>
            <a:spLocks noGrp="1" noChangeArrowheads="1"/>
          </p:cNvSpPr>
          <p:nvPr>
            <p:ph type="sldNum" sz="quarter" idx="12"/>
          </p:nvPr>
        </p:nvSpPr>
        <p:spPr>
          <a:ln/>
        </p:spPr>
        <p:txBody>
          <a:bodyPr/>
          <a:lstStyle>
            <a:lvl1pPr>
              <a:defRPr/>
            </a:lvl1pPr>
          </a:lstStyle>
          <a:p>
            <a:pPr>
              <a:defRPr/>
            </a:pPr>
            <a:fld id="{E7A784A6-8DE8-4EC1-BE68-7203A7E9E6B3}" type="slidenum">
              <a:rPr lang="ru-RU"/>
              <a:pPr>
                <a:defRPr/>
              </a:pPr>
              <a:t>‹#›</a:t>
            </a:fld>
            <a:endParaRPr lang="ru-RU"/>
          </a:p>
        </p:txBody>
      </p:sp>
    </p:spTree>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ru-RU" smtClean="0"/>
              <a:t>Образец заголовка</a:t>
            </a:r>
            <a:endParaRPr lang="en-US"/>
          </a:p>
        </p:txBody>
      </p:sp>
      <p:sp>
        <p:nvSpPr>
          <p:cNvPr id="3" name="Text Placeholder 2"/>
          <p:cNvSpPr>
            <a:spLocks noGrp="1"/>
          </p:cNvSpPr>
          <p:nvPr>
            <p:ph type="body" sz="half" idx="1"/>
          </p:nvPr>
        </p:nvSpPr>
        <p:spPr>
          <a:xfrm>
            <a:off x="350838" y="914400"/>
            <a:ext cx="4138612" cy="5029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1850" y="914400"/>
            <a:ext cx="4140200" cy="5029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ru-RU"/>
          </a:p>
        </p:txBody>
      </p:sp>
      <p:sp>
        <p:nvSpPr>
          <p:cNvPr id="6" name="Rectangle 7"/>
          <p:cNvSpPr>
            <a:spLocks noGrp="1" noChangeArrowheads="1"/>
          </p:cNvSpPr>
          <p:nvPr>
            <p:ph type="ftr" sz="quarter" idx="11"/>
          </p:nvPr>
        </p:nvSpPr>
        <p:spPr>
          <a:ln/>
        </p:spPr>
        <p:txBody>
          <a:bodyPr/>
          <a:lstStyle>
            <a:lvl1pPr>
              <a:defRPr/>
            </a:lvl1pPr>
          </a:lstStyle>
          <a:p>
            <a:pPr>
              <a:defRPr/>
            </a:pPr>
            <a:r>
              <a:rPr lang="ru-RU"/>
              <a:t>Get up to speed</a:t>
            </a:r>
          </a:p>
        </p:txBody>
      </p:sp>
      <p:sp>
        <p:nvSpPr>
          <p:cNvPr id="7" name="Rectangle 8"/>
          <p:cNvSpPr>
            <a:spLocks noGrp="1" noChangeArrowheads="1"/>
          </p:cNvSpPr>
          <p:nvPr>
            <p:ph type="sldNum" sz="quarter" idx="12"/>
          </p:nvPr>
        </p:nvSpPr>
        <p:spPr>
          <a:ln/>
        </p:spPr>
        <p:txBody>
          <a:bodyPr/>
          <a:lstStyle>
            <a:lvl1pPr>
              <a:defRPr/>
            </a:lvl1pPr>
          </a:lstStyle>
          <a:p>
            <a:pPr>
              <a:defRPr/>
            </a:pPr>
            <a:fld id="{2F2194FD-79F5-41B6-B4EE-D9CE7B16C3A2}" type="slidenum">
              <a:rPr lang="ru-RU"/>
              <a:pPr>
                <a:defRPr/>
              </a:pPr>
              <a:t>‹#›</a:t>
            </a:fld>
            <a:endParaRPr lang="ru-RU"/>
          </a:p>
        </p:txBody>
      </p:sp>
    </p:spTree>
  </p:cSld>
  <p:clrMapOvr>
    <a:masterClrMapping/>
  </p:clrMapOvr>
  <p:transition spd="med">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59746" name="Group 2"/>
          <p:cNvGrpSpPr>
            <a:grpSpLocks/>
          </p:cNvGrpSpPr>
          <p:nvPr/>
        </p:nvGrpSpPr>
        <p:grpSpPr bwMode="auto">
          <a:xfrm>
            <a:off x="0" y="0"/>
            <a:ext cx="9159875" cy="6858000"/>
            <a:chOff x="0" y="0"/>
            <a:chExt cx="5770" cy="4320"/>
          </a:xfrm>
        </p:grpSpPr>
        <p:sp>
          <p:nvSpPr>
            <p:cNvPr id="159747"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endParaRPr lang="ru-RU"/>
            </a:p>
          </p:txBody>
        </p:sp>
        <p:sp>
          <p:nvSpPr>
            <p:cNvPr id="159748"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59749"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59750"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endParaRPr lang="ru-RU"/>
            </a:p>
          </p:txBody>
        </p:sp>
        <p:sp>
          <p:nvSpPr>
            <p:cNvPr id="159751"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sp>
          <p:nvSpPr>
            <p:cNvPr id="159752"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sp>
          <p:nvSpPr>
            <p:cNvPr id="159753"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endParaRPr lang="ru-RU"/>
            </a:p>
          </p:txBody>
        </p:sp>
        <p:sp>
          <p:nvSpPr>
            <p:cNvPr id="159754"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endParaRPr lang="ru-RU"/>
            </a:p>
          </p:txBody>
        </p:sp>
        <p:sp>
          <p:nvSpPr>
            <p:cNvPr id="159755"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sp>
          <p:nvSpPr>
            <p:cNvPr id="159756"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59757"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endParaRPr lang="ru-RU"/>
            </a:p>
          </p:txBody>
        </p:sp>
        <p:sp>
          <p:nvSpPr>
            <p:cNvPr id="159758"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endParaRPr lang="ru-RU"/>
            </a:p>
          </p:txBody>
        </p:sp>
        <p:sp>
          <p:nvSpPr>
            <p:cNvPr id="159759"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ru-RU"/>
            </a:p>
          </p:txBody>
        </p:sp>
        <p:sp>
          <p:nvSpPr>
            <p:cNvPr id="159760"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endParaRPr lang="ru-RU"/>
            </a:p>
          </p:txBody>
        </p:sp>
        <p:sp>
          <p:nvSpPr>
            <p:cNvPr id="159761"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endParaRPr lang="ru-RU"/>
            </a:p>
          </p:txBody>
        </p:sp>
        <p:sp>
          <p:nvSpPr>
            <p:cNvPr id="159762"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59763"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ru-RU"/>
            </a:p>
          </p:txBody>
        </p:sp>
        <p:sp>
          <p:nvSpPr>
            <p:cNvPr id="159764"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sp>
          <p:nvSpPr>
            <p:cNvPr id="159765"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59766"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endParaRPr lang="ru-RU"/>
            </a:p>
          </p:txBody>
        </p:sp>
        <p:sp>
          <p:nvSpPr>
            <p:cNvPr id="159767"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endParaRPr lang="ru-RU"/>
            </a:p>
          </p:txBody>
        </p:sp>
      </p:grpSp>
      <p:sp>
        <p:nvSpPr>
          <p:cNvPr id="159768" name="Rectangle 24"/>
          <p:cNvSpPr>
            <a:spLocks noGrp="1" noChangeArrowheads="1"/>
          </p:cNvSpPr>
          <p:nvPr>
            <p:ph type="ctrTitle" sz="quarter"/>
          </p:nvPr>
        </p:nvSpPr>
        <p:spPr>
          <a:xfrm>
            <a:off x="685800" y="1600200"/>
            <a:ext cx="7772400" cy="1828800"/>
          </a:xfrm>
        </p:spPr>
        <p:txBody>
          <a:bodyPr/>
          <a:lstStyle>
            <a:lvl1pPr>
              <a:defRPr sz="4800"/>
            </a:lvl1pPr>
          </a:lstStyle>
          <a:p>
            <a:r>
              <a:rPr lang="ru-RU"/>
              <a:t>Образец заголовка</a:t>
            </a:r>
          </a:p>
        </p:txBody>
      </p:sp>
      <p:sp>
        <p:nvSpPr>
          <p:cNvPr id="159769"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59770" name="Rectangle 26"/>
          <p:cNvSpPr>
            <a:spLocks noGrp="1" noChangeArrowheads="1"/>
          </p:cNvSpPr>
          <p:nvPr>
            <p:ph type="dt" sz="quarter" idx="2"/>
          </p:nvPr>
        </p:nvSpPr>
        <p:spPr>
          <a:xfrm>
            <a:off x="457200" y="6243638"/>
            <a:ext cx="2133600" cy="457200"/>
          </a:xfrm>
        </p:spPr>
        <p:txBody>
          <a:bodyPr/>
          <a:lstStyle>
            <a:lvl1pPr>
              <a:defRPr/>
            </a:lvl1pPr>
          </a:lstStyle>
          <a:p>
            <a:fld id="{89FD5F52-62DB-411B-888F-0D973F5AFA59}" type="datetimeFigureOut">
              <a:rPr lang="ru-RU"/>
              <a:pPr/>
              <a:t>23.11.2012</a:t>
            </a:fld>
            <a:endParaRPr lang="ru-RU"/>
          </a:p>
        </p:txBody>
      </p:sp>
      <p:sp>
        <p:nvSpPr>
          <p:cNvPr id="159771" name="Rectangle 27"/>
          <p:cNvSpPr>
            <a:spLocks noGrp="1" noChangeArrowheads="1"/>
          </p:cNvSpPr>
          <p:nvPr>
            <p:ph type="ftr" sz="quarter" idx="3"/>
          </p:nvPr>
        </p:nvSpPr>
        <p:spPr/>
        <p:txBody>
          <a:bodyPr/>
          <a:lstStyle>
            <a:lvl1pPr>
              <a:defRPr/>
            </a:lvl1pPr>
          </a:lstStyle>
          <a:p>
            <a:endParaRPr lang="ru-RU"/>
          </a:p>
        </p:txBody>
      </p:sp>
      <p:sp>
        <p:nvSpPr>
          <p:cNvPr id="159772" name="Rectangle 28"/>
          <p:cNvSpPr>
            <a:spLocks noGrp="1" noChangeArrowheads="1"/>
          </p:cNvSpPr>
          <p:nvPr>
            <p:ph type="sldNum" sz="quarter" idx="4"/>
          </p:nvPr>
        </p:nvSpPr>
        <p:spPr/>
        <p:txBody>
          <a:bodyPr/>
          <a:lstStyle>
            <a:lvl1pPr>
              <a:defRPr/>
            </a:lvl1pPr>
          </a:lstStyle>
          <a:p>
            <a:fld id="{AC4C276F-7E56-4CF2-8175-A6DB7F03F26C}" type="slidenum">
              <a:rPr lang="ru-RU"/>
              <a:pPr/>
              <a:t>‹#›</a:t>
            </a:fld>
            <a:endParaRPr lang="ru-RU"/>
          </a:p>
        </p:txBody>
      </p:sp>
    </p:spTree>
  </p:cSld>
  <p:clrMapOvr>
    <a:masterClrMapping/>
  </p:clrMapOvr>
  <p:transition spd="med">
    <p:wipe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idx="1"/>
          </p:nvPr>
        </p:nvSpPr>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71857AA0-BD0E-48C3-B431-28C315FEBB6C}" type="slidenum">
              <a:rPr lang="ru-RU"/>
              <a:pPr/>
              <a:t>‹#›</a:t>
            </a:fld>
            <a:endParaRPr lang="ru-RU"/>
          </a:p>
        </p:txBody>
      </p:sp>
      <p:sp>
        <p:nvSpPr>
          <p:cNvPr id="6" name="Дата 5"/>
          <p:cNvSpPr>
            <a:spLocks noGrp="1"/>
          </p:cNvSpPr>
          <p:nvPr>
            <p:ph type="dt" sz="half" idx="12"/>
          </p:nvPr>
        </p:nvSpPr>
        <p:spPr/>
        <p:txBody>
          <a:bodyPr/>
          <a:lstStyle>
            <a:lvl1pPr>
              <a:defRPr/>
            </a:lvl1pPr>
          </a:lstStyle>
          <a:p>
            <a:fld id="{B5E02D6B-028D-4866-B178-22763B4F59CC}" type="datetimeFigureOut">
              <a:rPr lang="ru-RU"/>
              <a:pPr/>
              <a:t>23.11.2012</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Образец текста</a:t>
            </a:r>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C5ED63FA-B860-415D-BB23-0AE229A0A53B}" type="slidenum">
              <a:rPr lang="ru-RU"/>
              <a:pPr/>
              <a:t>‹#›</a:t>
            </a:fld>
            <a:endParaRPr lang="ru-RU"/>
          </a:p>
        </p:txBody>
      </p:sp>
      <p:sp>
        <p:nvSpPr>
          <p:cNvPr id="6" name="Дата 5"/>
          <p:cNvSpPr>
            <a:spLocks noGrp="1"/>
          </p:cNvSpPr>
          <p:nvPr>
            <p:ph type="dt" sz="half" idx="12"/>
          </p:nvPr>
        </p:nvSpPr>
        <p:spPr/>
        <p:txBody>
          <a:bodyPr/>
          <a:lstStyle>
            <a:lvl1pPr>
              <a:defRPr/>
            </a:lvl1pPr>
          </a:lstStyle>
          <a:p>
            <a:fld id="{C8304141-8947-458E-AEEF-96539091B44A}" type="datetimeFigureOut">
              <a:rPr lang="ru-RU"/>
              <a:pPr/>
              <a:t>23.11.2012</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Нижний колонтитул 4"/>
          <p:cNvSpPr>
            <a:spLocks noGrp="1"/>
          </p:cNvSpPr>
          <p:nvPr>
            <p:ph type="ftr" sz="quarter"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0C559F18-DAFB-41DE-90C6-5F7629A8D043}" type="slidenum">
              <a:rPr lang="ru-RU"/>
              <a:pPr/>
              <a:t>‹#›</a:t>
            </a:fld>
            <a:endParaRPr lang="ru-RU"/>
          </a:p>
        </p:txBody>
      </p:sp>
      <p:sp>
        <p:nvSpPr>
          <p:cNvPr id="7" name="Дата 6"/>
          <p:cNvSpPr>
            <a:spLocks noGrp="1"/>
          </p:cNvSpPr>
          <p:nvPr>
            <p:ph type="dt" sz="half" idx="12"/>
          </p:nvPr>
        </p:nvSpPr>
        <p:spPr/>
        <p:txBody>
          <a:bodyPr/>
          <a:lstStyle>
            <a:lvl1pPr>
              <a:defRPr/>
            </a:lvl1pPr>
          </a:lstStyle>
          <a:p>
            <a:fld id="{956C828C-3E59-472A-8260-6B64B26F7D92}" type="datetimeFigureOut">
              <a:rPr lang="ru-RU"/>
              <a:pPr/>
              <a:t>23.11.2012</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en-US"/>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7" name="Нижний колонтитул 6"/>
          <p:cNvSpPr>
            <a:spLocks noGrp="1"/>
          </p:cNvSpPr>
          <p:nvPr>
            <p:ph type="ftr" sz="quarter" idx="10"/>
          </p:nvPr>
        </p:nvSpPr>
        <p:spPr/>
        <p:txBody>
          <a:bodyPr/>
          <a:lstStyle>
            <a:lvl1pPr>
              <a:defRPr/>
            </a:lvl1pPr>
          </a:lstStyle>
          <a:p>
            <a:endParaRPr lang="ru-RU"/>
          </a:p>
        </p:txBody>
      </p:sp>
      <p:sp>
        <p:nvSpPr>
          <p:cNvPr id="8" name="Номер слайда 7"/>
          <p:cNvSpPr>
            <a:spLocks noGrp="1"/>
          </p:cNvSpPr>
          <p:nvPr>
            <p:ph type="sldNum" sz="quarter" idx="11"/>
          </p:nvPr>
        </p:nvSpPr>
        <p:spPr/>
        <p:txBody>
          <a:bodyPr/>
          <a:lstStyle>
            <a:lvl1pPr>
              <a:defRPr/>
            </a:lvl1pPr>
          </a:lstStyle>
          <a:p>
            <a:fld id="{ABDB1074-EB2C-4C74-AD89-9B0470195157}" type="slidenum">
              <a:rPr lang="ru-RU"/>
              <a:pPr/>
              <a:t>‹#›</a:t>
            </a:fld>
            <a:endParaRPr lang="ru-RU"/>
          </a:p>
        </p:txBody>
      </p:sp>
      <p:sp>
        <p:nvSpPr>
          <p:cNvPr id="9" name="Дата 8"/>
          <p:cNvSpPr>
            <a:spLocks noGrp="1"/>
          </p:cNvSpPr>
          <p:nvPr>
            <p:ph type="dt" sz="half" idx="12"/>
          </p:nvPr>
        </p:nvSpPr>
        <p:spPr/>
        <p:txBody>
          <a:bodyPr/>
          <a:lstStyle>
            <a:lvl1pPr>
              <a:defRPr/>
            </a:lvl1pPr>
          </a:lstStyle>
          <a:p>
            <a:fld id="{E0690C6E-E2F7-41B5-B5EC-FD315D275595}" type="datetimeFigureOut">
              <a:rPr lang="ru-RU"/>
              <a:pPr/>
              <a:t>23.11.2012</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Нижний колонтитул 2"/>
          <p:cNvSpPr>
            <a:spLocks noGrp="1"/>
          </p:cNvSpPr>
          <p:nvPr>
            <p:ph type="ftr" sz="quarter" idx="10"/>
          </p:nvPr>
        </p:nvSpPr>
        <p:spPr/>
        <p:txBody>
          <a:bodyPr/>
          <a:lstStyle>
            <a:lvl1pPr>
              <a:defRPr/>
            </a:lvl1pPr>
          </a:lstStyle>
          <a:p>
            <a:endParaRPr lang="ru-RU"/>
          </a:p>
        </p:txBody>
      </p:sp>
      <p:sp>
        <p:nvSpPr>
          <p:cNvPr id="4" name="Номер слайда 3"/>
          <p:cNvSpPr>
            <a:spLocks noGrp="1"/>
          </p:cNvSpPr>
          <p:nvPr>
            <p:ph type="sldNum" sz="quarter" idx="11"/>
          </p:nvPr>
        </p:nvSpPr>
        <p:spPr/>
        <p:txBody>
          <a:bodyPr/>
          <a:lstStyle>
            <a:lvl1pPr>
              <a:defRPr/>
            </a:lvl1pPr>
          </a:lstStyle>
          <a:p>
            <a:fld id="{D0F21F71-2147-4A7E-AB16-F97A0B8F75EA}" type="slidenum">
              <a:rPr lang="ru-RU"/>
              <a:pPr/>
              <a:t>‹#›</a:t>
            </a:fld>
            <a:endParaRPr lang="ru-RU"/>
          </a:p>
        </p:txBody>
      </p:sp>
      <p:sp>
        <p:nvSpPr>
          <p:cNvPr id="5" name="Дата 4"/>
          <p:cNvSpPr>
            <a:spLocks noGrp="1"/>
          </p:cNvSpPr>
          <p:nvPr>
            <p:ph type="dt" sz="half" idx="12"/>
          </p:nvPr>
        </p:nvSpPr>
        <p:spPr/>
        <p:txBody>
          <a:bodyPr/>
          <a:lstStyle>
            <a:lvl1pPr>
              <a:defRPr/>
            </a:lvl1pPr>
          </a:lstStyle>
          <a:p>
            <a:fld id="{2380CE80-9436-471D-A038-7F236F5A061B}" type="datetimeFigureOut">
              <a:rPr lang="ru-RU"/>
              <a:pPr/>
              <a:t>23.11.2012</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ru-RU"/>
          </a:p>
        </p:txBody>
      </p:sp>
      <p:sp>
        <p:nvSpPr>
          <p:cNvPr id="5" name="Rectangle 7"/>
          <p:cNvSpPr>
            <a:spLocks noGrp="1" noChangeArrowheads="1"/>
          </p:cNvSpPr>
          <p:nvPr>
            <p:ph type="ftr" sz="quarter" idx="11"/>
          </p:nvPr>
        </p:nvSpPr>
        <p:spPr>
          <a:ln/>
        </p:spPr>
        <p:txBody>
          <a:bodyPr/>
          <a:lstStyle>
            <a:lvl1pPr>
              <a:defRPr/>
            </a:lvl1pPr>
          </a:lstStyle>
          <a:p>
            <a:pPr>
              <a:defRPr/>
            </a:pPr>
            <a:r>
              <a:rPr lang="ru-RU"/>
              <a:t>Get up to speed</a:t>
            </a:r>
          </a:p>
        </p:txBody>
      </p:sp>
      <p:sp>
        <p:nvSpPr>
          <p:cNvPr id="6" name="Rectangle 8"/>
          <p:cNvSpPr>
            <a:spLocks noGrp="1" noChangeArrowheads="1"/>
          </p:cNvSpPr>
          <p:nvPr>
            <p:ph type="sldNum" sz="quarter" idx="12"/>
          </p:nvPr>
        </p:nvSpPr>
        <p:spPr>
          <a:ln/>
        </p:spPr>
        <p:txBody>
          <a:bodyPr/>
          <a:lstStyle>
            <a:lvl1pPr>
              <a:defRPr/>
            </a:lvl1pPr>
          </a:lstStyle>
          <a:p>
            <a:pPr>
              <a:defRPr/>
            </a:pPr>
            <a:fld id="{D7DC17A4-20DB-412B-9E14-C5AEF7408251}" type="slidenum">
              <a:rPr lang="ru-RU"/>
              <a:pPr>
                <a:defRPr/>
              </a:pPr>
              <a:t>‹#›</a:t>
            </a:fld>
            <a:endParaRPr lang="ru-RU"/>
          </a:p>
        </p:txBody>
      </p:sp>
    </p:spTree>
  </p:cSld>
  <p:clrMapOvr>
    <a:masterClrMapping/>
  </p:clrMapOvr>
  <p:transition spd="med">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a:defRPr/>
            </a:lvl1pPr>
          </a:lstStyle>
          <a:p>
            <a:endParaRPr lang="ru-RU"/>
          </a:p>
        </p:txBody>
      </p:sp>
      <p:sp>
        <p:nvSpPr>
          <p:cNvPr id="3" name="Номер слайда 2"/>
          <p:cNvSpPr>
            <a:spLocks noGrp="1"/>
          </p:cNvSpPr>
          <p:nvPr>
            <p:ph type="sldNum" sz="quarter" idx="11"/>
          </p:nvPr>
        </p:nvSpPr>
        <p:spPr/>
        <p:txBody>
          <a:bodyPr/>
          <a:lstStyle>
            <a:lvl1pPr>
              <a:defRPr/>
            </a:lvl1pPr>
          </a:lstStyle>
          <a:p>
            <a:fld id="{17826361-0688-43D6-89AD-E3CDD021AC9D}" type="slidenum">
              <a:rPr lang="ru-RU"/>
              <a:pPr/>
              <a:t>‹#›</a:t>
            </a:fld>
            <a:endParaRPr lang="ru-RU"/>
          </a:p>
        </p:txBody>
      </p:sp>
      <p:sp>
        <p:nvSpPr>
          <p:cNvPr id="4" name="Дата 3"/>
          <p:cNvSpPr>
            <a:spLocks noGrp="1"/>
          </p:cNvSpPr>
          <p:nvPr>
            <p:ph type="dt" sz="half" idx="12"/>
          </p:nvPr>
        </p:nvSpPr>
        <p:spPr/>
        <p:txBody>
          <a:bodyPr/>
          <a:lstStyle>
            <a:lvl1pPr>
              <a:defRPr/>
            </a:lvl1pPr>
          </a:lstStyle>
          <a:p>
            <a:fld id="{875BCA6D-5DC9-46B4-A686-5F5D9E02205F}" type="datetimeFigureOut">
              <a:rPr lang="ru-RU"/>
              <a:pPr/>
              <a:t>23.11.2012</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Нижний колонтитул 4"/>
          <p:cNvSpPr>
            <a:spLocks noGrp="1"/>
          </p:cNvSpPr>
          <p:nvPr>
            <p:ph type="ftr" sz="quarter"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9B9AF5FB-CCC7-405E-94DE-2710AF9EE651}" type="slidenum">
              <a:rPr lang="ru-RU"/>
              <a:pPr/>
              <a:t>‹#›</a:t>
            </a:fld>
            <a:endParaRPr lang="ru-RU"/>
          </a:p>
        </p:txBody>
      </p:sp>
      <p:sp>
        <p:nvSpPr>
          <p:cNvPr id="7" name="Дата 6"/>
          <p:cNvSpPr>
            <a:spLocks noGrp="1"/>
          </p:cNvSpPr>
          <p:nvPr>
            <p:ph type="dt" sz="half" idx="12"/>
          </p:nvPr>
        </p:nvSpPr>
        <p:spPr/>
        <p:txBody>
          <a:bodyPr/>
          <a:lstStyle>
            <a:lvl1pPr>
              <a:defRPr/>
            </a:lvl1pPr>
          </a:lstStyle>
          <a:p>
            <a:fld id="{4E2BBBD1-528A-435B-A855-BDD0E617049C}" type="datetimeFigureOut">
              <a:rPr lang="ru-RU"/>
              <a:pPr/>
              <a:t>23.11.2012</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Нижний колонтитул 4"/>
          <p:cNvSpPr>
            <a:spLocks noGrp="1"/>
          </p:cNvSpPr>
          <p:nvPr>
            <p:ph type="ftr" sz="quarter"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33DFE234-3B0B-44DD-AFCA-5966D5AF372F}" type="slidenum">
              <a:rPr lang="ru-RU"/>
              <a:pPr/>
              <a:t>‹#›</a:t>
            </a:fld>
            <a:endParaRPr lang="ru-RU"/>
          </a:p>
        </p:txBody>
      </p:sp>
      <p:sp>
        <p:nvSpPr>
          <p:cNvPr id="7" name="Дата 6"/>
          <p:cNvSpPr>
            <a:spLocks noGrp="1"/>
          </p:cNvSpPr>
          <p:nvPr>
            <p:ph type="dt" sz="half" idx="12"/>
          </p:nvPr>
        </p:nvSpPr>
        <p:spPr/>
        <p:txBody>
          <a:bodyPr/>
          <a:lstStyle>
            <a:lvl1pPr>
              <a:defRPr/>
            </a:lvl1pPr>
          </a:lstStyle>
          <a:p>
            <a:fld id="{DBE2DF19-1E01-4F5C-AF6E-10F66AE45594}" type="datetimeFigureOut">
              <a:rPr lang="ru-RU"/>
              <a:pPr/>
              <a:t>23.11.2012</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90C0081F-0395-4DF0-830C-5EE0A77393B8}" type="slidenum">
              <a:rPr lang="ru-RU"/>
              <a:pPr/>
              <a:t>‹#›</a:t>
            </a:fld>
            <a:endParaRPr lang="ru-RU"/>
          </a:p>
        </p:txBody>
      </p:sp>
      <p:sp>
        <p:nvSpPr>
          <p:cNvPr id="6" name="Дата 5"/>
          <p:cNvSpPr>
            <a:spLocks noGrp="1"/>
          </p:cNvSpPr>
          <p:nvPr>
            <p:ph type="dt" sz="half" idx="12"/>
          </p:nvPr>
        </p:nvSpPr>
        <p:spPr/>
        <p:txBody>
          <a:bodyPr/>
          <a:lstStyle>
            <a:lvl1pPr>
              <a:defRPr/>
            </a:lvl1pPr>
          </a:lstStyle>
          <a:p>
            <a:fld id="{B20C6452-F54A-447E-B2CF-8260674E8EB0}" type="datetimeFigureOut">
              <a:rPr lang="ru-RU"/>
              <a:pPr/>
              <a:t>23.11.2012</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en-US"/>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28994296-2AC0-407F-AD43-EBF3C1697BA7}" type="slidenum">
              <a:rPr lang="ru-RU"/>
              <a:pPr/>
              <a:t>‹#›</a:t>
            </a:fld>
            <a:endParaRPr lang="ru-RU"/>
          </a:p>
        </p:txBody>
      </p:sp>
      <p:sp>
        <p:nvSpPr>
          <p:cNvPr id="6" name="Дата 5"/>
          <p:cNvSpPr>
            <a:spLocks noGrp="1"/>
          </p:cNvSpPr>
          <p:nvPr>
            <p:ph type="dt" sz="half" idx="12"/>
          </p:nvPr>
        </p:nvSpPr>
        <p:spPr/>
        <p:txBody>
          <a:bodyPr/>
          <a:lstStyle>
            <a:lvl1pPr>
              <a:defRPr/>
            </a:lvl1pPr>
          </a:lstStyle>
          <a:p>
            <a:fld id="{1E52E107-0C41-4527-B34D-C2EF040D09D8}" type="datetimeFigureOut">
              <a:rPr lang="ru-RU"/>
              <a:pPr/>
              <a:t>23.11.2012</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
          <p:cNvSpPr>
            <a:spLocks noGrp="1" noChangeArrowheads="1"/>
          </p:cNvSpPr>
          <p:nvPr>
            <p:ph type="dt" sz="half" idx="10"/>
          </p:nvPr>
        </p:nvSpPr>
        <p:spPr>
          <a:ln/>
        </p:spPr>
        <p:txBody>
          <a:bodyPr/>
          <a:lstStyle>
            <a:lvl1pPr>
              <a:defRPr/>
            </a:lvl1pPr>
          </a:lstStyle>
          <a:p>
            <a:pPr>
              <a:defRPr/>
            </a:pPr>
            <a:endParaRPr lang="ru-RU"/>
          </a:p>
        </p:txBody>
      </p:sp>
      <p:sp>
        <p:nvSpPr>
          <p:cNvPr id="5" name="Rectangle 7"/>
          <p:cNvSpPr>
            <a:spLocks noGrp="1" noChangeArrowheads="1"/>
          </p:cNvSpPr>
          <p:nvPr>
            <p:ph type="ftr" sz="quarter" idx="11"/>
          </p:nvPr>
        </p:nvSpPr>
        <p:spPr>
          <a:ln/>
        </p:spPr>
        <p:txBody>
          <a:bodyPr/>
          <a:lstStyle>
            <a:lvl1pPr>
              <a:defRPr/>
            </a:lvl1pPr>
          </a:lstStyle>
          <a:p>
            <a:pPr>
              <a:defRPr/>
            </a:pPr>
            <a:r>
              <a:rPr lang="ru-RU"/>
              <a:t>Get up to speed</a:t>
            </a:r>
          </a:p>
        </p:txBody>
      </p:sp>
      <p:sp>
        <p:nvSpPr>
          <p:cNvPr id="6" name="Rectangle 8"/>
          <p:cNvSpPr>
            <a:spLocks noGrp="1" noChangeArrowheads="1"/>
          </p:cNvSpPr>
          <p:nvPr>
            <p:ph type="sldNum" sz="quarter" idx="12"/>
          </p:nvPr>
        </p:nvSpPr>
        <p:spPr>
          <a:ln/>
        </p:spPr>
        <p:txBody>
          <a:bodyPr/>
          <a:lstStyle>
            <a:lvl1pPr>
              <a:defRPr/>
            </a:lvl1pPr>
          </a:lstStyle>
          <a:p>
            <a:pPr>
              <a:defRPr/>
            </a:pPr>
            <a:fld id="{D63D1CC0-B576-42C2-9532-482DD5902504}" type="slidenum">
              <a:rPr lang="ru-RU"/>
              <a:pPr>
                <a:defRPr/>
              </a:pPr>
              <a:t>‹#›</a:t>
            </a:fld>
            <a:endParaRPr lang="ru-RU"/>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350838" y="914400"/>
            <a:ext cx="41386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1850" y="914400"/>
            <a:ext cx="4140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ru-RU"/>
          </a:p>
        </p:txBody>
      </p:sp>
      <p:sp>
        <p:nvSpPr>
          <p:cNvPr id="6" name="Rectangle 7"/>
          <p:cNvSpPr>
            <a:spLocks noGrp="1" noChangeArrowheads="1"/>
          </p:cNvSpPr>
          <p:nvPr>
            <p:ph type="ftr" sz="quarter" idx="11"/>
          </p:nvPr>
        </p:nvSpPr>
        <p:spPr>
          <a:ln/>
        </p:spPr>
        <p:txBody>
          <a:bodyPr/>
          <a:lstStyle>
            <a:lvl1pPr>
              <a:defRPr/>
            </a:lvl1pPr>
          </a:lstStyle>
          <a:p>
            <a:pPr>
              <a:defRPr/>
            </a:pPr>
            <a:r>
              <a:rPr lang="ru-RU"/>
              <a:t>Get up to speed</a:t>
            </a:r>
          </a:p>
        </p:txBody>
      </p:sp>
      <p:sp>
        <p:nvSpPr>
          <p:cNvPr id="7" name="Rectangle 8"/>
          <p:cNvSpPr>
            <a:spLocks noGrp="1" noChangeArrowheads="1"/>
          </p:cNvSpPr>
          <p:nvPr>
            <p:ph type="sldNum" sz="quarter" idx="12"/>
          </p:nvPr>
        </p:nvSpPr>
        <p:spPr>
          <a:ln/>
        </p:spPr>
        <p:txBody>
          <a:bodyPr/>
          <a:lstStyle>
            <a:lvl1pPr>
              <a:defRPr/>
            </a:lvl1pPr>
          </a:lstStyle>
          <a:p>
            <a:pPr>
              <a:defRPr/>
            </a:pPr>
            <a:fld id="{FD14FC04-6888-4325-9BE8-EA10C6EC34D2}" type="slidenum">
              <a:rPr lang="ru-RU"/>
              <a:pPr>
                <a:defRPr/>
              </a:pPr>
              <a:t>‹#›</a:t>
            </a:fld>
            <a:endParaRPr lang="ru-RU"/>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ru-RU"/>
          </a:p>
        </p:txBody>
      </p:sp>
      <p:sp>
        <p:nvSpPr>
          <p:cNvPr id="8" name="Rectangle 7"/>
          <p:cNvSpPr>
            <a:spLocks noGrp="1" noChangeArrowheads="1"/>
          </p:cNvSpPr>
          <p:nvPr>
            <p:ph type="ftr" sz="quarter" idx="11"/>
          </p:nvPr>
        </p:nvSpPr>
        <p:spPr>
          <a:ln/>
        </p:spPr>
        <p:txBody>
          <a:bodyPr/>
          <a:lstStyle>
            <a:lvl1pPr>
              <a:defRPr/>
            </a:lvl1pPr>
          </a:lstStyle>
          <a:p>
            <a:pPr>
              <a:defRPr/>
            </a:pPr>
            <a:r>
              <a:rPr lang="ru-RU"/>
              <a:t>Get up to speed</a:t>
            </a:r>
          </a:p>
        </p:txBody>
      </p:sp>
      <p:sp>
        <p:nvSpPr>
          <p:cNvPr id="9" name="Rectangle 8"/>
          <p:cNvSpPr>
            <a:spLocks noGrp="1" noChangeArrowheads="1"/>
          </p:cNvSpPr>
          <p:nvPr>
            <p:ph type="sldNum" sz="quarter" idx="12"/>
          </p:nvPr>
        </p:nvSpPr>
        <p:spPr>
          <a:ln/>
        </p:spPr>
        <p:txBody>
          <a:bodyPr/>
          <a:lstStyle>
            <a:lvl1pPr>
              <a:defRPr/>
            </a:lvl1pPr>
          </a:lstStyle>
          <a:p>
            <a:pPr>
              <a:defRPr/>
            </a:pPr>
            <a:fld id="{902B0037-2149-40D7-B836-4FF91B1CC8F9}" type="slidenum">
              <a:rPr lang="ru-RU"/>
              <a:pPr>
                <a:defRPr/>
              </a:pPr>
              <a:t>‹#›</a:t>
            </a:fld>
            <a:endParaRPr lang="ru-RU"/>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ru-RU"/>
          </a:p>
        </p:txBody>
      </p:sp>
      <p:sp>
        <p:nvSpPr>
          <p:cNvPr id="4" name="Rectangle 7"/>
          <p:cNvSpPr>
            <a:spLocks noGrp="1" noChangeArrowheads="1"/>
          </p:cNvSpPr>
          <p:nvPr>
            <p:ph type="ftr" sz="quarter" idx="11"/>
          </p:nvPr>
        </p:nvSpPr>
        <p:spPr>
          <a:ln/>
        </p:spPr>
        <p:txBody>
          <a:bodyPr/>
          <a:lstStyle>
            <a:lvl1pPr>
              <a:defRPr/>
            </a:lvl1pPr>
          </a:lstStyle>
          <a:p>
            <a:pPr>
              <a:defRPr/>
            </a:pPr>
            <a:r>
              <a:rPr lang="ru-RU"/>
              <a:t>Get up to speed</a:t>
            </a:r>
          </a:p>
        </p:txBody>
      </p:sp>
      <p:sp>
        <p:nvSpPr>
          <p:cNvPr id="5" name="Rectangle 8"/>
          <p:cNvSpPr>
            <a:spLocks noGrp="1" noChangeArrowheads="1"/>
          </p:cNvSpPr>
          <p:nvPr>
            <p:ph type="sldNum" sz="quarter" idx="12"/>
          </p:nvPr>
        </p:nvSpPr>
        <p:spPr>
          <a:ln/>
        </p:spPr>
        <p:txBody>
          <a:bodyPr/>
          <a:lstStyle>
            <a:lvl1pPr>
              <a:defRPr/>
            </a:lvl1pPr>
          </a:lstStyle>
          <a:p>
            <a:pPr>
              <a:defRPr/>
            </a:pPr>
            <a:fld id="{FE92BB36-09A6-4FF2-9839-B2F60C2DFABD}" type="slidenum">
              <a:rPr lang="ru-RU"/>
              <a:pPr>
                <a:defRPr/>
              </a:pPr>
              <a:t>‹#›</a:t>
            </a:fld>
            <a:endParaRPr lang="ru-RU"/>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ru-RU"/>
          </a:p>
        </p:txBody>
      </p:sp>
      <p:sp>
        <p:nvSpPr>
          <p:cNvPr id="3" name="Rectangle 7"/>
          <p:cNvSpPr>
            <a:spLocks noGrp="1" noChangeArrowheads="1"/>
          </p:cNvSpPr>
          <p:nvPr>
            <p:ph type="ftr" sz="quarter" idx="11"/>
          </p:nvPr>
        </p:nvSpPr>
        <p:spPr>
          <a:ln/>
        </p:spPr>
        <p:txBody>
          <a:bodyPr/>
          <a:lstStyle>
            <a:lvl1pPr>
              <a:defRPr/>
            </a:lvl1pPr>
          </a:lstStyle>
          <a:p>
            <a:pPr>
              <a:defRPr/>
            </a:pPr>
            <a:r>
              <a:rPr lang="ru-RU"/>
              <a:t>Get up to speed</a:t>
            </a:r>
          </a:p>
        </p:txBody>
      </p:sp>
      <p:sp>
        <p:nvSpPr>
          <p:cNvPr id="4" name="Rectangle 8"/>
          <p:cNvSpPr>
            <a:spLocks noGrp="1" noChangeArrowheads="1"/>
          </p:cNvSpPr>
          <p:nvPr>
            <p:ph type="sldNum" sz="quarter" idx="12"/>
          </p:nvPr>
        </p:nvSpPr>
        <p:spPr>
          <a:ln/>
        </p:spPr>
        <p:txBody>
          <a:bodyPr/>
          <a:lstStyle>
            <a:lvl1pPr>
              <a:defRPr/>
            </a:lvl1pPr>
          </a:lstStyle>
          <a:p>
            <a:pPr>
              <a:defRPr/>
            </a:pPr>
            <a:fld id="{577B5265-F3AD-4B0A-A3CD-C7859F1D907D}" type="slidenum">
              <a:rPr lang="ru-RU"/>
              <a:pPr>
                <a:defRPr/>
              </a:pPr>
              <a:t>‹#›</a:t>
            </a:fld>
            <a:endParaRPr lang="ru-RU"/>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dt" sz="half" idx="10"/>
          </p:nvPr>
        </p:nvSpPr>
        <p:spPr>
          <a:ln/>
        </p:spPr>
        <p:txBody>
          <a:bodyPr/>
          <a:lstStyle>
            <a:lvl1pPr>
              <a:defRPr/>
            </a:lvl1pPr>
          </a:lstStyle>
          <a:p>
            <a:pPr>
              <a:defRPr/>
            </a:pPr>
            <a:endParaRPr lang="ru-RU"/>
          </a:p>
        </p:txBody>
      </p:sp>
      <p:sp>
        <p:nvSpPr>
          <p:cNvPr id="6" name="Rectangle 7"/>
          <p:cNvSpPr>
            <a:spLocks noGrp="1" noChangeArrowheads="1"/>
          </p:cNvSpPr>
          <p:nvPr>
            <p:ph type="ftr" sz="quarter" idx="11"/>
          </p:nvPr>
        </p:nvSpPr>
        <p:spPr>
          <a:ln/>
        </p:spPr>
        <p:txBody>
          <a:bodyPr/>
          <a:lstStyle>
            <a:lvl1pPr>
              <a:defRPr/>
            </a:lvl1pPr>
          </a:lstStyle>
          <a:p>
            <a:pPr>
              <a:defRPr/>
            </a:pPr>
            <a:r>
              <a:rPr lang="ru-RU"/>
              <a:t>Get up to speed</a:t>
            </a:r>
          </a:p>
        </p:txBody>
      </p:sp>
      <p:sp>
        <p:nvSpPr>
          <p:cNvPr id="7" name="Rectangle 8"/>
          <p:cNvSpPr>
            <a:spLocks noGrp="1" noChangeArrowheads="1"/>
          </p:cNvSpPr>
          <p:nvPr>
            <p:ph type="sldNum" sz="quarter" idx="12"/>
          </p:nvPr>
        </p:nvSpPr>
        <p:spPr>
          <a:ln/>
        </p:spPr>
        <p:txBody>
          <a:bodyPr/>
          <a:lstStyle>
            <a:lvl1pPr>
              <a:defRPr/>
            </a:lvl1pPr>
          </a:lstStyle>
          <a:p>
            <a:pPr>
              <a:defRPr/>
            </a:pPr>
            <a:fld id="{D9179EE0-2F55-4468-BD9B-1B60B8C9F05B}" type="slidenum">
              <a:rPr lang="ru-RU"/>
              <a:pPr>
                <a:defRPr/>
              </a:pPr>
              <a:t>‹#›</a:t>
            </a:fld>
            <a:endParaRPr lang="ru-RU"/>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dt" sz="half" idx="10"/>
          </p:nvPr>
        </p:nvSpPr>
        <p:spPr>
          <a:ln/>
        </p:spPr>
        <p:txBody>
          <a:bodyPr/>
          <a:lstStyle>
            <a:lvl1pPr>
              <a:defRPr/>
            </a:lvl1pPr>
          </a:lstStyle>
          <a:p>
            <a:pPr>
              <a:defRPr/>
            </a:pPr>
            <a:endParaRPr lang="ru-RU"/>
          </a:p>
        </p:txBody>
      </p:sp>
      <p:sp>
        <p:nvSpPr>
          <p:cNvPr id="6" name="Rectangle 7"/>
          <p:cNvSpPr>
            <a:spLocks noGrp="1" noChangeArrowheads="1"/>
          </p:cNvSpPr>
          <p:nvPr>
            <p:ph type="ftr" sz="quarter" idx="11"/>
          </p:nvPr>
        </p:nvSpPr>
        <p:spPr>
          <a:ln/>
        </p:spPr>
        <p:txBody>
          <a:bodyPr/>
          <a:lstStyle>
            <a:lvl1pPr>
              <a:defRPr/>
            </a:lvl1pPr>
          </a:lstStyle>
          <a:p>
            <a:pPr>
              <a:defRPr/>
            </a:pPr>
            <a:r>
              <a:rPr lang="ru-RU"/>
              <a:t>Get up to speed</a:t>
            </a:r>
          </a:p>
        </p:txBody>
      </p:sp>
      <p:sp>
        <p:nvSpPr>
          <p:cNvPr id="7" name="Rectangle 8"/>
          <p:cNvSpPr>
            <a:spLocks noGrp="1" noChangeArrowheads="1"/>
          </p:cNvSpPr>
          <p:nvPr>
            <p:ph type="sldNum" sz="quarter" idx="12"/>
          </p:nvPr>
        </p:nvSpPr>
        <p:spPr>
          <a:ln/>
        </p:spPr>
        <p:txBody>
          <a:bodyPr/>
          <a:lstStyle>
            <a:lvl1pPr>
              <a:defRPr/>
            </a:lvl1pPr>
          </a:lstStyle>
          <a:p>
            <a:pPr>
              <a:defRPr/>
            </a:pPr>
            <a:fld id="{DBCCC515-B0C4-4556-9687-BE5DF4EC2043}" type="slidenum">
              <a:rPr lang="ru-RU"/>
              <a:pPr>
                <a:defRPr/>
              </a:pPr>
              <a:t>‹#›</a:t>
            </a:fld>
            <a:endParaRPr lang="ru-RU"/>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cstate="print"/>
          <a:srcRect/>
          <a:stretch>
            <a:fillRect r="-16866"/>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57225"/>
          </a:xfrm>
          <a:prstGeom prst="rect">
            <a:avLst/>
          </a:prstGeom>
          <a:solidFill>
            <a:schemeClr val="tx1"/>
          </a:solidFill>
          <a:ln w="9525">
            <a:noFill/>
            <a:miter lim="800000"/>
            <a:headEnd/>
            <a:tailEnd/>
          </a:ln>
          <a:effectLst/>
        </p:spPr>
        <p:txBody>
          <a:bodyPr wrap="none" anchor="ctr"/>
          <a:lstStyle/>
          <a:p>
            <a:pPr algn="ctr">
              <a:spcBef>
                <a:spcPct val="20000"/>
              </a:spcBef>
              <a:spcAft>
                <a:spcPct val="75000"/>
              </a:spcAft>
              <a:defRPr/>
            </a:pPr>
            <a:endParaRPr lang="ru-RU" sz="2400">
              <a:solidFill>
                <a:schemeClr val="tx2"/>
              </a:solidFill>
              <a:cs typeface="+mn-cs"/>
            </a:endParaRPr>
          </a:p>
        </p:txBody>
      </p:sp>
      <p:sp>
        <p:nvSpPr>
          <p:cNvPr id="3075" name="Rectangle 3"/>
          <p:cNvSpPr>
            <a:spLocks noChangeArrowheads="1"/>
          </p:cNvSpPr>
          <p:nvPr/>
        </p:nvSpPr>
        <p:spPr bwMode="auto">
          <a:xfrm>
            <a:off x="0" y="6200775"/>
            <a:ext cx="9144000" cy="657225"/>
          </a:xfrm>
          <a:prstGeom prst="rect">
            <a:avLst/>
          </a:prstGeom>
          <a:solidFill>
            <a:schemeClr val="tx1"/>
          </a:solidFill>
          <a:ln w="9525">
            <a:noFill/>
            <a:miter lim="800000"/>
            <a:headEnd/>
            <a:tailEnd/>
          </a:ln>
          <a:effectLst/>
        </p:spPr>
        <p:txBody>
          <a:bodyPr wrap="none" anchor="ctr"/>
          <a:lstStyle/>
          <a:p>
            <a:pPr algn="ctr">
              <a:spcBef>
                <a:spcPct val="20000"/>
              </a:spcBef>
              <a:spcAft>
                <a:spcPct val="75000"/>
              </a:spcAft>
              <a:defRPr/>
            </a:pPr>
            <a:endParaRPr lang="ru-RU" sz="2400">
              <a:solidFill>
                <a:schemeClr val="tx2"/>
              </a:solidFill>
              <a:cs typeface="+mn-cs"/>
            </a:endParaRPr>
          </a:p>
        </p:txBody>
      </p:sp>
      <p:sp>
        <p:nvSpPr>
          <p:cNvPr id="29700" name="Rectangle 4"/>
          <p:cNvSpPr>
            <a:spLocks noGrp="1" noChangeArrowheads="1"/>
          </p:cNvSpPr>
          <p:nvPr>
            <p:ph type="body" idx="1"/>
          </p:nvPr>
        </p:nvSpPr>
        <p:spPr bwMode="auto">
          <a:xfrm>
            <a:off x="350838" y="914400"/>
            <a:ext cx="8431212"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основных стилей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9701" name="Rectangle 5"/>
          <p:cNvSpPr>
            <a:spLocks noGrp="1" noChangeArrowheads="1"/>
          </p:cNvSpPr>
          <p:nvPr>
            <p:ph type="title"/>
          </p:nvPr>
        </p:nvSpPr>
        <p:spPr bwMode="auto">
          <a:xfrm>
            <a:off x="214313" y="73025"/>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078" name="Rectangle 6"/>
          <p:cNvSpPr>
            <a:spLocks noGrp="1" noChangeArrowheads="1"/>
          </p:cNvSpPr>
          <p:nvPr>
            <p:ph type="dt" sz="half" idx="2"/>
          </p:nvPr>
        </p:nvSpPr>
        <p:spPr bwMode="auto">
          <a:xfrm>
            <a:off x="457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1600">
                <a:solidFill>
                  <a:srgbClr val="005AB4"/>
                </a:solidFill>
                <a:cs typeface="+mn-cs"/>
              </a:defRPr>
            </a:lvl1pPr>
          </a:lstStyle>
          <a:p>
            <a:pPr>
              <a:defRPr/>
            </a:pPr>
            <a:endParaRPr lang="ru-RU"/>
          </a:p>
        </p:txBody>
      </p:sp>
      <p:sp>
        <p:nvSpPr>
          <p:cNvPr id="3079" name="Rectangle 7"/>
          <p:cNvSpPr>
            <a:spLocks noGrp="1" noChangeArrowheads="1"/>
          </p:cNvSpPr>
          <p:nvPr>
            <p:ph type="ftr" sz="quarter" idx="3"/>
          </p:nvPr>
        </p:nvSpPr>
        <p:spPr bwMode="auto">
          <a:xfrm>
            <a:off x="2717800" y="6200775"/>
            <a:ext cx="37084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600">
                <a:solidFill>
                  <a:srgbClr val="005AB4"/>
                </a:solidFill>
                <a:cs typeface="+mn-cs"/>
              </a:defRPr>
            </a:lvl1pPr>
          </a:lstStyle>
          <a:p>
            <a:pPr>
              <a:defRPr/>
            </a:pPr>
            <a:r>
              <a:rPr lang="ru-RU"/>
              <a:t>Get up to speed</a:t>
            </a:r>
          </a:p>
        </p:txBody>
      </p:sp>
      <p:sp>
        <p:nvSpPr>
          <p:cNvPr id="3080" name="Rectangle 8"/>
          <p:cNvSpPr>
            <a:spLocks noGrp="1" noChangeArrowheads="1"/>
          </p:cNvSpPr>
          <p:nvPr>
            <p:ph type="sldNum" sz="quarter" idx="4"/>
          </p:nvPr>
        </p:nvSpPr>
        <p:spPr bwMode="auto">
          <a:xfrm>
            <a:off x="6553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defRPr sz="1600">
                <a:solidFill>
                  <a:srgbClr val="005AB4"/>
                </a:solidFill>
                <a:cs typeface="+mn-cs"/>
              </a:defRPr>
            </a:lvl1pPr>
          </a:lstStyle>
          <a:p>
            <a:pPr>
              <a:defRPr/>
            </a:pPr>
            <a:fld id="{F887AECC-A699-4AA2-8290-164F1AED316D}"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3" r:id="rId3"/>
    <p:sldLayoutId id="2147483662" r:id="rId4"/>
    <p:sldLayoutId id="2147483661" r:id="rId5"/>
    <p:sldLayoutId id="2147483660" r:id="rId6"/>
    <p:sldLayoutId id="2147483659" r:id="rId7"/>
    <p:sldLayoutId id="2147483658" r:id="rId8"/>
    <p:sldLayoutId id="2147483657" r:id="rId9"/>
    <p:sldLayoutId id="2147483656" r:id="rId10"/>
    <p:sldLayoutId id="2147483655" r:id="rId11"/>
    <p:sldLayoutId id="2147483654" r:id="rId12"/>
    <p:sldLayoutId id="2147483653" r:id="rId13"/>
  </p:sldLayoutIdLst>
  <p:transition spd="med">
    <p:wipe dir="d"/>
  </p:transition>
  <p:hf sldNum="0" hdr="0" dt="0"/>
  <p:txStyles>
    <p:titleStyle>
      <a:lvl1pPr algn="l" rtl="0" fontAlgn="base">
        <a:spcBef>
          <a:spcPct val="0"/>
        </a:spcBef>
        <a:spcAft>
          <a:spcPct val="0"/>
        </a:spcAft>
        <a:defRPr sz="3200">
          <a:solidFill>
            <a:srgbClr val="005AB4"/>
          </a:solidFill>
          <a:latin typeface="+mj-lt"/>
          <a:ea typeface="+mj-ea"/>
          <a:cs typeface="+mj-cs"/>
        </a:defRPr>
      </a:lvl1pPr>
      <a:lvl2pPr algn="l" rtl="0" fontAlgn="base">
        <a:spcBef>
          <a:spcPct val="0"/>
        </a:spcBef>
        <a:spcAft>
          <a:spcPct val="0"/>
        </a:spcAft>
        <a:defRPr sz="3200">
          <a:solidFill>
            <a:srgbClr val="005AB4"/>
          </a:solidFill>
          <a:latin typeface="Arial" charset="0"/>
        </a:defRPr>
      </a:lvl2pPr>
      <a:lvl3pPr algn="l" rtl="0" fontAlgn="base">
        <a:spcBef>
          <a:spcPct val="0"/>
        </a:spcBef>
        <a:spcAft>
          <a:spcPct val="0"/>
        </a:spcAft>
        <a:defRPr sz="3200">
          <a:solidFill>
            <a:srgbClr val="005AB4"/>
          </a:solidFill>
          <a:latin typeface="Arial" charset="0"/>
        </a:defRPr>
      </a:lvl3pPr>
      <a:lvl4pPr algn="l" rtl="0" fontAlgn="base">
        <a:spcBef>
          <a:spcPct val="0"/>
        </a:spcBef>
        <a:spcAft>
          <a:spcPct val="0"/>
        </a:spcAft>
        <a:defRPr sz="3200">
          <a:solidFill>
            <a:srgbClr val="005AB4"/>
          </a:solidFill>
          <a:latin typeface="Arial" charset="0"/>
        </a:defRPr>
      </a:lvl4pPr>
      <a:lvl5pPr algn="l" rtl="0" fontAlgn="base">
        <a:spcBef>
          <a:spcPct val="0"/>
        </a:spcBef>
        <a:spcAft>
          <a:spcPct val="0"/>
        </a:spcAft>
        <a:defRPr sz="3200">
          <a:solidFill>
            <a:srgbClr val="005AB4"/>
          </a:solidFill>
          <a:latin typeface="Arial" charset="0"/>
        </a:defRPr>
      </a:lvl5pPr>
      <a:lvl6pPr marL="457200" algn="l" rtl="0" eaLnBrk="1" fontAlgn="base" hangingPunct="1">
        <a:spcBef>
          <a:spcPct val="0"/>
        </a:spcBef>
        <a:spcAft>
          <a:spcPct val="0"/>
        </a:spcAft>
        <a:defRPr sz="3200">
          <a:solidFill>
            <a:srgbClr val="005AB4"/>
          </a:solidFill>
          <a:latin typeface="Arial" charset="0"/>
        </a:defRPr>
      </a:lvl6pPr>
      <a:lvl7pPr marL="914400" algn="l" rtl="0" eaLnBrk="1" fontAlgn="base" hangingPunct="1">
        <a:spcBef>
          <a:spcPct val="0"/>
        </a:spcBef>
        <a:spcAft>
          <a:spcPct val="0"/>
        </a:spcAft>
        <a:defRPr sz="3200">
          <a:solidFill>
            <a:srgbClr val="005AB4"/>
          </a:solidFill>
          <a:latin typeface="Arial" charset="0"/>
        </a:defRPr>
      </a:lvl7pPr>
      <a:lvl8pPr marL="1371600" algn="l" rtl="0" eaLnBrk="1" fontAlgn="base" hangingPunct="1">
        <a:spcBef>
          <a:spcPct val="0"/>
        </a:spcBef>
        <a:spcAft>
          <a:spcPct val="0"/>
        </a:spcAft>
        <a:defRPr sz="3200">
          <a:solidFill>
            <a:srgbClr val="005AB4"/>
          </a:solidFill>
          <a:latin typeface="Arial" charset="0"/>
        </a:defRPr>
      </a:lvl8pPr>
      <a:lvl9pPr marL="1828800" algn="l" rtl="0" eaLnBrk="1" fontAlgn="base" hangingPunct="1">
        <a:spcBef>
          <a:spcPct val="0"/>
        </a:spcBef>
        <a:spcAft>
          <a:spcPct val="0"/>
        </a:spcAft>
        <a:defRPr sz="3200">
          <a:solidFill>
            <a:srgbClr val="005AB4"/>
          </a:solidFill>
          <a:latin typeface="Arial"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defRPr sz="1400">
          <a:solidFill>
            <a:schemeClr val="tx1"/>
          </a:solidFill>
          <a:latin typeface="+mn-lt"/>
        </a:defRPr>
      </a:lvl6pPr>
      <a:lvl7pPr marL="2971800" indent="-228600" algn="l" rtl="0" eaLnBrk="1" fontAlgn="base" hangingPunct="1">
        <a:spcBef>
          <a:spcPct val="20000"/>
        </a:spcBef>
        <a:spcAft>
          <a:spcPct val="0"/>
        </a:spcAft>
        <a:defRPr sz="1400">
          <a:solidFill>
            <a:schemeClr val="tx1"/>
          </a:solidFill>
          <a:latin typeface="+mn-lt"/>
        </a:defRPr>
      </a:lvl7pPr>
      <a:lvl8pPr marL="3429000" indent="-228600" algn="l" rtl="0" eaLnBrk="1" fontAlgn="base" hangingPunct="1">
        <a:spcBef>
          <a:spcPct val="20000"/>
        </a:spcBef>
        <a:spcAft>
          <a:spcPct val="0"/>
        </a:spcAft>
        <a:defRPr sz="1400">
          <a:solidFill>
            <a:schemeClr val="tx1"/>
          </a:solidFill>
          <a:latin typeface="+mn-lt"/>
        </a:defRPr>
      </a:lvl8pPr>
      <a:lvl9pPr marL="3886200" indent="-228600" algn="l" rtl="0" eaLnBrk="1" fontAlgn="base" hangingPunct="1">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8722" name="Group 2"/>
          <p:cNvGrpSpPr>
            <a:grpSpLocks/>
          </p:cNvGrpSpPr>
          <p:nvPr/>
        </p:nvGrpSpPr>
        <p:grpSpPr bwMode="auto">
          <a:xfrm>
            <a:off x="0" y="0"/>
            <a:ext cx="9159875" cy="6858000"/>
            <a:chOff x="0" y="0"/>
            <a:chExt cx="5770" cy="4320"/>
          </a:xfrm>
        </p:grpSpPr>
        <p:sp>
          <p:nvSpPr>
            <p:cNvPr id="158723"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endParaRPr lang="ru-RU"/>
            </a:p>
          </p:txBody>
        </p:sp>
        <p:sp>
          <p:nvSpPr>
            <p:cNvPr id="158724"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58725"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58726"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endParaRPr lang="ru-RU"/>
            </a:p>
          </p:txBody>
        </p:sp>
        <p:sp>
          <p:nvSpPr>
            <p:cNvPr id="158727"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sp>
          <p:nvSpPr>
            <p:cNvPr id="158728"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sp>
          <p:nvSpPr>
            <p:cNvPr id="158729"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endParaRPr lang="ru-RU"/>
            </a:p>
          </p:txBody>
        </p:sp>
        <p:sp>
          <p:nvSpPr>
            <p:cNvPr id="158730"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endParaRPr lang="ru-RU"/>
            </a:p>
          </p:txBody>
        </p:sp>
        <p:sp>
          <p:nvSpPr>
            <p:cNvPr id="158731"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sp>
          <p:nvSpPr>
            <p:cNvPr id="158732"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58733"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endParaRPr lang="ru-RU"/>
            </a:p>
          </p:txBody>
        </p:sp>
        <p:sp>
          <p:nvSpPr>
            <p:cNvPr id="158734"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endParaRPr lang="ru-RU"/>
            </a:p>
          </p:txBody>
        </p:sp>
        <p:sp>
          <p:nvSpPr>
            <p:cNvPr id="158735"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ru-RU"/>
            </a:p>
          </p:txBody>
        </p:sp>
        <p:sp>
          <p:nvSpPr>
            <p:cNvPr id="158736"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endParaRPr lang="ru-RU"/>
            </a:p>
          </p:txBody>
        </p:sp>
        <p:sp>
          <p:nvSpPr>
            <p:cNvPr id="158737"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endParaRPr lang="ru-RU"/>
            </a:p>
          </p:txBody>
        </p:sp>
        <p:sp>
          <p:nvSpPr>
            <p:cNvPr id="158738"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58739"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ru-RU"/>
            </a:p>
          </p:txBody>
        </p:sp>
        <p:sp>
          <p:nvSpPr>
            <p:cNvPr id="158740"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sp>
          <p:nvSpPr>
            <p:cNvPr id="158741"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58742"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endParaRPr lang="ru-RU"/>
            </a:p>
          </p:txBody>
        </p:sp>
        <p:sp>
          <p:nvSpPr>
            <p:cNvPr id="158743"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endParaRPr lang="ru-RU"/>
            </a:p>
          </p:txBody>
        </p:sp>
      </p:grpSp>
      <p:sp>
        <p:nvSpPr>
          <p:cNvPr id="158744"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158745"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58746"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endParaRPr lang="ru-RU"/>
          </a:p>
        </p:txBody>
      </p:sp>
      <p:sp>
        <p:nvSpPr>
          <p:cNvPr id="158747"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fld id="{94FBDD2E-E78A-4D56-99AF-538AE440D4AA}" type="slidenum">
              <a:rPr lang="ru-RU"/>
              <a:pPr/>
              <a:t>‹#›</a:t>
            </a:fld>
            <a:endParaRPr lang="ru-RU"/>
          </a:p>
        </p:txBody>
      </p:sp>
      <p:sp>
        <p:nvSpPr>
          <p:cNvPr id="158748"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fld id="{CBF4376E-8F2E-4BEE-A8AA-841D7493C49D}" type="datetimeFigureOut">
              <a:rPr lang="ru-RU"/>
              <a:pPr/>
              <a:t>23.11.2012</a:t>
            </a:fld>
            <a:endParaRPr lang="ru-RU"/>
          </a:p>
        </p:txBody>
      </p:sp>
    </p:spTree>
  </p:cSld>
  <p:clrMap bg1="dk2" tx1="lt1" bg2="dk1" tx2="lt2" accent1="accent1" accent2="accent2" accent3="accent3" accent4="accent4" accent5="accent5" accent6="accent6" hlink="hlink" folHlink="folHlink"/>
  <p:sldLayoutIdLst>
    <p:sldLayoutId id="2147483652"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spd="med">
    <p:wipe dir="d"/>
  </p:transition>
  <p:timing>
    <p:tnLst>
      <p:par>
        <p:cTn id="1" dur="indefinite" restart="never" nodeType="tmRoot"/>
      </p:par>
    </p:tnLst>
  </p:timing>
  <p:txStyles>
    <p:titleStyle>
      <a:lvl1pPr algn="ctr" rtl="0" fontAlgn="base">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2pPr>
      <a:lvl3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3pPr>
      <a:lvl4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4pPr>
      <a:lvl5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0.png"/><Relationship Id="rId2" Type="http://schemas.openxmlformats.org/officeDocument/2006/relationships/slideLayout" Target="../slideLayouts/slideLayout20.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vmlDrawing" Target="../drawings/vmlDrawing3.v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oleObject" Target="../embeddings/oleObject8.bin"/><Relationship Id="rId2" Type="http://schemas.openxmlformats.org/officeDocument/2006/relationships/slideLayout" Target="../slideLayouts/slideLayout20.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8.xml"/><Relationship Id="rId7" Type="http://schemas.openxmlformats.org/officeDocument/2006/relationships/image" Target="../media/image15.png"/><Relationship Id="rId2" Type="http://schemas.openxmlformats.org/officeDocument/2006/relationships/slideLayout" Target="../slideLayouts/slideLayout20.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hyperlink" Target="http://office.microsoft.com/training/Training.aspx?AssetID=RP100620761033&amp;CTT=6&amp;Origin=RC100620751033" TargetMode="External"/><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9.xml"/><Relationship Id="rId7" Type="http://schemas.openxmlformats.org/officeDocument/2006/relationships/oleObject" Target="../embeddings/oleObject14.bin"/><Relationship Id="rId2" Type="http://schemas.openxmlformats.org/officeDocument/2006/relationships/slideLayout" Target="../slideLayouts/slideLayout20.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image" Target="../media/image19.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0.xml"/><Relationship Id="rId1" Type="http://schemas.openxmlformats.org/officeDocument/2006/relationships/vmlDrawing" Target="../drawings/vmlDrawing7.v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oleObject" Target="../embeddings/oleObject16.bin"/><Relationship Id="rId2" Type="http://schemas.openxmlformats.org/officeDocument/2006/relationships/slideLayout" Target="../slideLayouts/slideLayout20.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image" Target="../media/image30.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0.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0.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hyperlink" Target="http://office.microsoft.com/training/Training.aspx?AssetID=RP100620771033&amp;CTT=6&amp;Origin=RC100620751033" TargetMode="External"/><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7.png"/><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idx="4294967295"/>
          </p:nvPr>
        </p:nvSpPr>
        <p:spPr>
          <a:xfrm>
            <a:off x="1112838" y="2219325"/>
            <a:ext cx="6919912" cy="1470025"/>
          </a:xfrm>
        </p:spPr>
        <p:txBody>
          <a:bodyPr anchorCtr="0"/>
          <a:lstStyle/>
          <a:p>
            <a:r>
              <a:rPr lang="ru-RU" sz="6600">
                <a:solidFill>
                  <a:schemeClr val="tx1"/>
                </a:solidFill>
              </a:rPr>
              <a:t>Обучение работе с Microsoft</a:t>
            </a:r>
            <a:r>
              <a:rPr lang="ru-RU" sz="4400" baseline="70000">
                <a:solidFill>
                  <a:schemeClr val="tx1"/>
                </a:solidFill>
                <a:cs typeface="Tahoma" pitchFamily="34" charset="0"/>
              </a:rPr>
              <a:t>®</a:t>
            </a:r>
            <a:r>
              <a:rPr lang="ru-RU" sz="6600">
                <a:solidFill>
                  <a:schemeClr val="tx1"/>
                </a:solidFill>
              </a:rPr>
              <a:t> Office </a:t>
            </a:r>
            <a:br>
              <a:rPr lang="ru-RU" sz="6600">
                <a:solidFill>
                  <a:schemeClr val="tx1"/>
                </a:solidFill>
              </a:rPr>
            </a:br>
            <a:r>
              <a:rPr lang="ru-RU" sz="6600">
                <a:solidFill>
                  <a:schemeClr val="tx1"/>
                </a:solidFill>
              </a:rPr>
              <a:t>Excel</a:t>
            </a:r>
            <a:r>
              <a:rPr lang="ru-RU" sz="4400" baseline="70000">
                <a:solidFill>
                  <a:schemeClr val="tx1"/>
                </a:solidFill>
                <a:cs typeface="Tahoma" pitchFamily="34" charset="0"/>
              </a:rPr>
              <a:t>®</a:t>
            </a:r>
            <a:r>
              <a:rPr lang="ru-RU" sz="6600">
                <a:solidFill>
                  <a:schemeClr val="tx1"/>
                </a:solidFill>
              </a:rPr>
              <a:t>  </a:t>
            </a:r>
            <a:r>
              <a:rPr lang="ru-RU" sz="6600">
                <a:solidFill>
                  <a:schemeClr val="tx1"/>
                </a:solidFill>
                <a:cs typeface="Tahoma" pitchFamily="34" charset="0"/>
              </a:rPr>
              <a:t>2007</a:t>
            </a:r>
          </a:p>
        </p:txBody>
      </p:sp>
      <p:sp>
        <p:nvSpPr>
          <p:cNvPr id="8195" name="Rectangle 3"/>
          <p:cNvSpPr>
            <a:spLocks noGrp="1" noChangeArrowheads="1"/>
          </p:cNvSpPr>
          <p:nvPr>
            <p:ph type="subTitle" idx="4294967295"/>
          </p:nvPr>
        </p:nvSpPr>
        <p:spPr>
          <a:xfrm>
            <a:off x="1454150" y="4641850"/>
            <a:ext cx="6246813" cy="928688"/>
          </a:xfrm>
        </p:spPr>
        <p:txBody>
          <a:bodyPr/>
          <a:lstStyle/>
          <a:p>
            <a:pPr marL="0" indent="0" algn="ctr">
              <a:buFont typeface="Wingdings" pitchFamily="2" charset="2"/>
              <a:buNone/>
            </a:pPr>
            <a:r>
              <a:rPr lang="ru-RU" sz="4400" b="1">
                <a:solidFill>
                  <a:srgbClr val="FF9900"/>
                </a:solidFill>
              </a:rPr>
              <a:t>Быстрое освоение программы</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1000"/>
                                  </p:stCondLst>
                                  <p:childTnLst>
                                    <p:set>
                                      <p:cBhvr>
                                        <p:cTn id="6" dur="1" fill="hold">
                                          <p:stCondLst>
                                            <p:cond delay="0"/>
                                          </p:stCondLst>
                                        </p:cTn>
                                        <p:tgtEl>
                                          <p:spTgt spid="8194"/>
                                        </p:tgtEl>
                                        <p:attrNameLst>
                                          <p:attrName>style.visibility</p:attrName>
                                        </p:attrNameLst>
                                      </p:cBhvr>
                                      <p:to>
                                        <p:strVal val="visible"/>
                                      </p:to>
                                    </p:set>
                                    <p:animEffect transition="in" filter="slide(fromTop)">
                                      <p:cBhvr>
                                        <p:cTn id="7" dur="500"/>
                                        <p:tgtEl>
                                          <p:spTgt spid="8194"/>
                                        </p:tgtEl>
                                      </p:cBhvr>
                                    </p:animEffect>
                                  </p:childTnLst>
                                </p:cTn>
                              </p:par>
                            </p:childTnLst>
                          </p:cTn>
                        </p:par>
                        <p:par>
                          <p:cTn id="8" fill="hold">
                            <p:stCondLst>
                              <p:cond delay="1500"/>
                            </p:stCondLst>
                            <p:childTnLst>
                              <p:par>
                                <p:cTn id="9" presetID="12" presetClass="entr" presetSubtype="4" fill="hold" grpId="0" nodeType="afterEffect">
                                  <p:stCondLst>
                                    <p:cond delay="1000"/>
                                  </p:stCondLst>
                                  <p:childTnLst>
                                    <p:set>
                                      <p:cBhvr>
                                        <p:cTn id="10" dur="1" fill="hold">
                                          <p:stCondLst>
                                            <p:cond delay="0"/>
                                          </p:stCondLst>
                                        </p:cTn>
                                        <p:tgtEl>
                                          <p:spTgt spid="8195">
                                            <p:txEl>
                                              <p:pRg st="0" end="0"/>
                                            </p:txEl>
                                          </p:spTgt>
                                        </p:tgtEl>
                                        <p:attrNameLst>
                                          <p:attrName>style.visibility</p:attrName>
                                        </p:attrNameLst>
                                      </p:cBhvr>
                                      <p:to>
                                        <p:strVal val="visible"/>
                                      </p:to>
                                    </p:set>
                                    <p:animEffect transition="in" filter="slide(fromBottom)">
                                      <p:cBhvr>
                                        <p:cTn id="11"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advAuto="100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35842" name="Rectangle 2"/>
          <p:cNvSpPr>
            <a:spLocks noGrp="1" noChangeArrowheads="1"/>
          </p:cNvSpPr>
          <p:nvPr>
            <p:ph type="title" idx="4294967295"/>
          </p:nvPr>
        </p:nvSpPr>
        <p:spPr>
          <a:xfrm>
            <a:off x="211138" y="73025"/>
            <a:ext cx="8932862" cy="614363"/>
          </a:xfrm>
        </p:spPr>
        <p:txBody>
          <a:bodyPr anchorCtr="0"/>
          <a:lstStyle/>
          <a:p>
            <a:r>
              <a:rPr lang="ru-RU" sz="4100"/>
              <a:t>Увеличение числа команд при необходимости</a:t>
            </a:r>
          </a:p>
        </p:txBody>
      </p:sp>
      <p:sp>
        <p:nvSpPr>
          <p:cNvPr id="25603" name="Rectangle 3"/>
          <p:cNvSpPr>
            <a:spLocks noChangeArrowheads="1"/>
          </p:cNvSpPr>
          <p:nvPr/>
        </p:nvSpPr>
        <p:spPr bwMode="auto">
          <a:xfrm>
            <a:off x="6119813" y="801688"/>
            <a:ext cx="2744787" cy="2960687"/>
          </a:xfrm>
          <a:prstGeom prst="rect">
            <a:avLst/>
          </a:prstGeom>
          <a:noFill/>
          <a:ln w="9525">
            <a:noFill/>
            <a:miter lim="800000"/>
            <a:headEnd/>
            <a:tailEnd/>
          </a:ln>
        </p:spPr>
        <p:txBody>
          <a:bodyPr/>
          <a:lstStyle/>
          <a:p>
            <a:pPr>
              <a:spcBef>
                <a:spcPct val="20000"/>
              </a:spcBef>
              <a:spcAft>
                <a:spcPct val="75000"/>
              </a:spcAft>
            </a:pPr>
            <a:r>
              <a:rPr lang="ru-RU" sz="2000"/>
              <a:t>На ленте отображены команды, используемые чаще всего. </a:t>
            </a:r>
          </a:p>
        </p:txBody>
      </p:sp>
      <p:sp>
        <p:nvSpPr>
          <p:cNvPr id="25605" name="Rectangle 5"/>
          <p:cNvSpPr>
            <a:spLocks noChangeArrowheads="1"/>
          </p:cNvSpPr>
          <p:nvPr/>
        </p:nvSpPr>
        <p:spPr bwMode="auto">
          <a:xfrm>
            <a:off x="260350" y="3994150"/>
            <a:ext cx="8150225" cy="2124075"/>
          </a:xfrm>
          <a:prstGeom prst="rect">
            <a:avLst/>
          </a:prstGeom>
          <a:noFill/>
          <a:ln w="9525">
            <a:noFill/>
            <a:miter lim="800000"/>
            <a:headEnd/>
            <a:tailEnd/>
          </a:ln>
        </p:spPr>
        <p:txBody>
          <a:bodyPr/>
          <a:lstStyle/>
          <a:p>
            <a:pPr>
              <a:spcBef>
                <a:spcPct val="20000"/>
              </a:spcBef>
              <a:spcAft>
                <a:spcPct val="75000"/>
              </a:spcAft>
            </a:pPr>
            <a:r>
              <a:rPr lang="ru-RU">
                <a:solidFill>
                  <a:srgbClr val="FFCC00"/>
                </a:solidFill>
              </a:rPr>
              <a:t>Чтобы все имеющиеся команды не отображались одновременно, в Excel 2007 некоторые из них отображаются только в ответ на конкретное действие пользователя, когда в них возникает необходимость.</a:t>
            </a:r>
          </a:p>
          <a:p>
            <a:pPr>
              <a:spcBef>
                <a:spcPct val="20000"/>
              </a:spcBef>
              <a:spcAft>
                <a:spcPct val="75000"/>
              </a:spcAft>
            </a:pPr>
            <a:r>
              <a:rPr lang="ru-RU">
                <a:solidFill>
                  <a:srgbClr val="FFCC00"/>
                </a:solidFill>
              </a:rPr>
              <a:t>Поэтому не стоит волноваться, если вы не видите </a:t>
            </a:r>
            <a:r>
              <a:rPr lang="ru-RU" i="1">
                <a:solidFill>
                  <a:srgbClr val="FFCC00"/>
                </a:solidFill>
              </a:rPr>
              <a:t>все</a:t>
            </a:r>
            <a:r>
              <a:rPr lang="ru-RU">
                <a:solidFill>
                  <a:srgbClr val="FFCC00"/>
                </a:solidFill>
              </a:rPr>
              <a:t> команды, которые вам нужны. Выполните первые шаги, и нужные команды появятся под рукой. </a:t>
            </a:r>
          </a:p>
        </p:txBody>
      </p:sp>
      <p:sp>
        <p:nvSpPr>
          <p:cNvPr id="35845" name="Line 7"/>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pic>
        <p:nvPicPr>
          <p:cNvPr id="35846" name="Picture 10" descr="При создании диаграммы появляются новые вкладки: «Конструктор», «Макет» и «Формат»"/>
          <p:cNvPicPr>
            <a:picLocks noGrp="1" noChangeAspect="1" noChangeArrowheads="1"/>
          </p:cNvPicPr>
          <p:nvPr>
            <p:ph sz="half" idx="4294967295"/>
          </p:nvPr>
        </p:nvPicPr>
        <p:blipFill>
          <a:blip r:embed="rId3"/>
          <a:srcRect/>
          <a:stretch>
            <a:fillRect/>
          </a:stretch>
        </p:blipFill>
        <p:spPr>
          <a:xfrm>
            <a:off x="466725" y="1620838"/>
            <a:ext cx="5481638" cy="2528887"/>
          </a:xfr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slide(fromTop)">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5605">
                                            <p:txEl>
                                              <p:pRg st="0" end="0"/>
                                            </p:txEl>
                                          </p:spTgt>
                                        </p:tgtEl>
                                        <p:attrNameLst>
                                          <p:attrName>style.visibility</p:attrName>
                                        </p:attrNameLst>
                                      </p:cBhvr>
                                      <p:to>
                                        <p:strVal val="visible"/>
                                      </p:to>
                                    </p:set>
                                    <p:animEffect transition="in" filter="slide(fromLeft)">
                                      <p:cBhvr>
                                        <p:cTn id="12" dur="500"/>
                                        <p:tgtEl>
                                          <p:spTgt spid="2560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5605">
                                            <p:txEl>
                                              <p:pRg st="1" end="1"/>
                                            </p:txEl>
                                          </p:spTgt>
                                        </p:tgtEl>
                                        <p:attrNameLst>
                                          <p:attrName>style.visibility</p:attrName>
                                        </p:attrNameLst>
                                      </p:cBhvr>
                                      <p:to>
                                        <p:strVal val="visible"/>
                                      </p:to>
                                    </p:set>
                                    <p:animEffect transition="in" filter="slide(fromLeft)">
                                      <p:cBhvr>
                                        <p:cTn id="17" dur="500"/>
                                        <p:tgtEl>
                                          <p:spTgt spid="256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P spid="2560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2053" name="Rectangle 2"/>
          <p:cNvSpPr>
            <a:spLocks noGrp="1" noChangeArrowheads="1"/>
          </p:cNvSpPr>
          <p:nvPr>
            <p:ph type="title" idx="4294967295"/>
          </p:nvPr>
        </p:nvSpPr>
        <p:spPr>
          <a:xfrm>
            <a:off x="222250" y="63500"/>
            <a:ext cx="8904288" cy="614363"/>
          </a:xfrm>
        </p:spPr>
        <p:txBody>
          <a:bodyPr anchorCtr="0"/>
          <a:lstStyle/>
          <a:p>
            <a:r>
              <a:rPr lang="ru-RU"/>
              <a:t>Дополнительные параметры, если они нужны</a:t>
            </a:r>
          </a:p>
        </p:txBody>
      </p:sp>
      <p:sp>
        <p:nvSpPr>
          <p:cNvPr id="27651" name="Rectangle 3"/>
          <p:cNvSpPr>
            <a:spLocks noChangeArrowheads="1"/>
          </p:cNvSpPr>
          <p:nvPr/>
        </p:nvSpPr>
        <p:spPr bwMode="auto">
          <a:xfrm>
            <a:off x="6119813" y="801688"/>
            <a:ext cx="3024187" cy="2763837"/>
          </a:xfrm>
          <a:prstGeom prst="rect">
            <a:avLst/>
          </a:prstGeom>
          <a:noFill/>
          <a:ln w="9525">
            <a:noFill/>
            <a:miter lim="800000"/>
            <a:headEnd/>
            <a:tailEnd/>
          </a:ln>
        </p:spPr>
        <p:txBody>
          <a:bodyPr/>
          <a:lstStyle/>
          <a:p>
            <a:pPr>
              <a:spcBef>
                <a:spcPct val="20000"/>
              </a:spcBef>
              <a:spcAft>
                <a:spcPct val="75000"/>
              </a:spcAft>
            </a:pPr>
            <a:r>
              <a:rPr lang="ru-RU"/>
              <a:t>Иногда в правом нижнем углу группы есть стрелка, называемая </a:t>
            </a:r>
            <a:r>
              <a:rPr lang="ru-RU" b="1"/>
              <a:t>кнопкой вызова диалогового окна</a:t>
            </a:r>
            <a:r>
              <a:rPr lang="ru-RU"/>
              <a:t>.</a:t>
            </a:r>
          </a:p>
          <a:p>
            <a:pPr>
              <a:spcBef>
                <a:spcPct val="20000"/>
              </a:spcBef>
              <a:spcAft>
                <a:spcPct val="75000"/>
              </a:spcAft>
            </a:pPr>
            <a:r>
              <a:rPr lang="ru-RU"/>
              <a:t>Это означает, что для данной группы доступны дополнительные параметры. </a:t>
            </a:r>
          </a:p>
        </p:txBody>
      </p:sp>
      <p:graphicFrame>
        <p:nvGraphicFramePr>
          <p:cNvPr id="2050" name="Object 4"/>
          <p:cNvGraphicFramePr>
            <a:graphicFrameLocks noChangeAspect="1"/>
          </p:cNvGraphicFramePr>
          <p:nvPr/>
        </p:nvGraphicFramePr>
        <p:xfrm>
          <a:off x="339725" y="4706938"/>
          <a:ext cx="269875" cy="303212"/>
        </p:xfrm>
        <a:graphic>
          <a:graphicData uri="http://schemas.openxmlformats.org/presentationml/2006/ole">
            <p:oleObj spid="_x0000_s2050" name="Visio" r:id="rId4" imgW="270231" imgH="303063" progId="">
              <p:embed/>
            </p:oleObj>
          </a:graphicData>
        </a:graphic>
      </p:graphicFrame>
      <p:graphicFrame>
        <p:nvGraphicFramePr>
          <p:cNvPr id="2051" name="Object 5"/>
          <p:cNvGraphicFramePr>
            <a:graphicFrameLocks noChangeAspect="1"/>
          </p:cNvGraphicFramePr>
          <p:nvPr/>
        </p:nvGraphicFramePr>
        <p:xfrm>
          <a:off x="339725" y="5154613"/>
          <a:ext cx="269875" cy="303212"/>
        </p:xfrm>
        <a:graphic>
          <a:graphicData uri="http://schemas.openxmlformats.org/presentationml/2006/ole">
            <p:oleObj spid="_x0000_s2051" name="Visio" r:id="rId5" imgW="270231" imgH="303063" progId="">
              <p:embed/>
            </p:oleObj>
          </a:graphicData>
        </a:graphic>
      </p:graphicFrame>
      <p:sp>
        <p:nvSpPr>
          <p:cNvPr id="2055" name="Line 7"/>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sp>
        <p:nvSpPr>
          <p:cNvPr id="27657" name="Rectangle 9"/>
          <p:cNvSpPr>
            <a:spLocks noChangeArrowheads="1"/>
          </p:cNvSpPr>
          <p:nvPr/>
        </p:nvSpPr>
        <p:spPr bwMode="auto">
          <a:xfrm>
            <a:off x="676275" y="4692650"/>
            <a:ext cx="7797800" cy="366713"/>
          </a:xfrm>
          <a:prstGeom prst="rect">
            <a:avLst/>
          </a:prstGeom>
          <a:noFill/>
          <a:ln w="9525">
            <a:noFill/>
            <a:miter lim="800000"/>
            <a:headEnd/>
            <a:tailEnd/>
          </a:ln>
        </p:spPr>
        <p:txBody>
          <a:bodyPr>
            <a:spAutoFit/>
          </a:bodyPr>
          <a:lstStyle/>
          <a:p>
            <a:pPr>
              <a:spcBef>
                <a:spcPct val="20000"/>
              </a:spcBef>
              <a:spcAft>
                <a:spcPct val="45000"/>
              </a:spcAft>
            </a:pPr>
            <a:r>
              <a:rPr lang="ru-RU">
                <a:solidFill>
                  <a:srgbClr val="FFCC00"/>
                </a:solidFill>
              </a:rPr>
              <a:t>На вкладке </a:t>
            </a:r>
            <a:r>
              <a:rPr lang="ru-RU" b="1">
                <a:solidFill>
                  <a:srgbClr val="FFCC00"/>
                </a:solidFill>
              </a:rPr>
              <a:t>«Главная»</a:t>
            </a:r>
            <a:r>
              <a:rPr lang="ru-RU">
                <a:solidFill>
                  <a:srgbClr val="FFCC00"/>
                </a:solidFill>
              </a:rPr>
              <a:t> щелкните стрелку</a:t>
            </a:r>
            <a:r>
              <a:rPr lang="cs-CZ">
                <a:solidFill>
                  <a:srgbClr val="FFCC00"/>
                </a:solidFill>
              </a:rPr>
              <a:t>      </a:t>
            </a:r>
            <a:r>
              <a:rPr lang="ru-RU" b="1">
                <a:solidFill>
                  <a:srgbClr val="FFCC00"/>
                </a:solidFill>
              </a:rPr>
              <a:t>в группе </a:t>
            </a:r>
            <a:r>
              <a:rPr lang="ru-RU">
                <a:solidFill>
                  <a:srgbClr val="FFCC00"/>
                </a:solidFill>
              </a:rPr>
              <a:t>«Шрифт».</a:t>
            </a:r>
          </a:p>
        </p:txBody>
      </p:sp>
      <p:sp>
        <p:nvSpPr>
          <p:cNvPr id="27658" name="Rectangle 10"/>
          <p:cNvSpPr>
            <a:spLocks noChangeArrowheads="1"/>
          </p:cNvSpPr>
          <p:nvPr/>
        </p:nvSpPr>
        <p:spPr bwMode="auto">
          <a:xfrm>
            <a:off x="260350" y="3994150"/>
            <a:ext cx="8499475" cy="619125"/>
          </a:xfrm>
          <a:prstGeom prst="rect">
            <a:avLst/>
          </a:prstGeom>
          <a:noFill/>
          <a:ln w="9525">
            <a:noFill/>
            <a:miter lim="800000"/>
            <a:headEnd/>
            <a:tailEnd/>
          </a:ln>
        </p:spPr>
        <p:txBody>
          <a:bodyPr/>
          <a:lstStyle/>
          <a:p>
            <a:pPr>
              <a:spcBef>
                <a:spcPct val="20000"/>
              </a:spcBef>
              <a:spcAft>
                <a:spcPct val="75000"/>
              </a:spcAft>
            </a:pPr>
            <a:r>
              <a:rPr lang="ru-RU">
                <a:solidFill>
                  <a:srgbClr val="FFCC00"/>
                </a:solidFill>
              </a:rPr>
              <a:t>Нажмите кнопку</a:t>
            </a:r>
            <a:r>
              <a:rPr lang="cs-CZ">
                <a:solidFill>
                  <a:srgbClr val="FFCC00"/>
                </a:solidFill>
              </a:rPr>
              <a:t> </a:t>
            </a:r>
            <a:r>
              <a:rPr lang="ru-RU">
                <a:solidFill>
                  <a:srgbClr val="FFCC00"/>
                </a:solidFill>
              </a:rPr>
              <a:t> </a:t>
            </a:r>
            <a:r>
              <a:rPr lang="cs-CZ">
                <a:solidFill>
                  <a:srgbClr val="FFCC00"/>
                </a:solidFill>
              </a:rPr>
              <a:t>   </a:t>
            </a:r>
            <a:r>
              <a:rPr lang="ru-RU">
                <a:solidFill>
                  <a:srgbClr val="FFCC00"/>
                </a:solidFill>
              </a:rPr>
              <a:t>вызова диалогового окна и вы увидите диалоговое окно или панель задач, показанные в примере: </a:t>
            </a:r>
          </a:p>
        </p:txBody>
      </p:sp>
      <p:pic>
        <p:nvPicPr>
          <p:cNvPr id="27660" name="Picture 12" descr="Кнопка вызова диалогового окна"/>
          <p:cNvPicPr>
            <a:picLocks noChangeAspect="1" noChangeArrowheads="1"/>
          </p:cNvPicPr>
          <p:nvPr/>
        </p:nvPicPr>
        <p:blipFill>
          <a:blip r:embed="rId6"/>
          <a:srcRect/>
          <a:stretch>
            <a:fillRect/>
          </a:stretch>
        </p:blipFill>
        <p:spPr bwMode="auto">
          <a:xfrm>
            <a:off x="2090738" y="4057650"/>
            <a:ext cx="238125" cy="220663"/>
          </a:xfrm>
          <a:prstGeom prst="rect">
            <a:avLst/>
          </a:prstGeom>
          <a:noFill/>
          <a:ln w="9525">
            <a:noFill/>
            <a:miter lim="800000"/>
            <a:headEnd/>
            <a:tailEnd/>
          </a:ln>
        </p:spPr>
      </p:pic>
      <p:pic>
        <p:nvPicPr>
          <p:cNvPr id="27661" name="Picture 13" descr="Кнопка вызова диалогового окна"/>
          <p:cNvPicPr>
            <a:picLocks noChangeAspect="1" noChangeArrowheads="1"/>
          </p:cNvPicPr>
          <p:nvPr/>
        </p:nvPicPr>
        <p:blipFill>
          <a:blip r:embed="rId6"/>
          <a:srcRect/>
          <a:stretch>
            <a:fillRect/>
          </a:stretch>
        </p:blipFill>
        <p:spPr bwMode="auto">
          <a:xfrm>
            <a:off x="5253038" y="4762500"/>
            <a:ext cx="238125" cy="220663"/>
          </a:xfrm>
          <a:prstGeom prst="rect">
            <a:avLst/>
          </a:prstGeom>
          <a:noFill/>
          <a:ln w="9525">
            <a:noFill/>
            <a:miter lim="800000"/>
            <a:headEnd/>
            <a:tailEnd/>
          </a:ln>
        </p:spPr>
      </p:pic>
      <p:sp>
        <p:nvSpPr>
          <p:cNvPr id="27662" name="Rectangle 14"/>
          <p:cNvSpPr>
            <a:spLocks noChangeArrowheads="1"/>
          </p:cNvSpPr>
          <p:nvPr/>
        </p:nvSpPr>
        <p:spPr bwMode="auto">
          <a:xfrm>
            <a:off x="657225" y="5149850"/>
            <a:ext cx="7613650" cy="923925"/>
          </a:xfrm>
          <a:prstGeom prst="rect">
            <a:avLst/>
          </a:prstGeom>
          <a:noFill/>
          <a:ln w="9525">
            <a:noFill/>
            <a:miter lim="800000"/>
            <a:headEnd/>
            <a:tailEnd/>
          </a:ln>
        </p:spPr>
        <p:txBody>
          <a:bodyPr>
            <a:spAutoFit/>
          </a:bodyPr>
          <a:lstStyle/>
          <a:p>
            <a:pPr>
              <a:spcBef>
                <a:spcPct val="20000"/>
              </a:spcBef>
              <a:spcAft>
                <a:spcPct val="45000"/>
              </a:spcAft>
            </a:pPr>
            <a:r>
              <a:rPr lang="ru-RU">
                <a:solidFill>
                  <a:srgbClr val="FFCC00"/>
                </a:solidFill>
              </a:rPr>
              <a:t>Будет открыто диалоговое окно </a:t>
            </a:r>
            <a:r>
              <a:rPr lang="ru-RU" b="1">
                <a:solidFill>
                  <a:srgbClr val="FFCC00"/>
                </a:solidFill>
              </a:rPr>
              <a:t>Формат ячеек</a:t>
            </a:r>
            <a:r>
              <a:rPr lang="ru-RU">
                <a:solidFill>
                  <a:srgbClr val="FFCC00"/>
                </a:solidFill>
              </a:rPr>
              <a:t> с параметром надстрочного текста и другими параметрами, относящимися к шрифту. </a:t>
            </a:r>
          </a:p>
        </p:txBody>
      </p:sp>
      <p:pic>
        <p:nvPicPr>
          <p:cNvPr id="2061" name="Picture 16" descr="Значок стрелки в нижнем углу диалогового окна, обозначающий дополнительные возможности, и диалоговое окно"/>
          <p:cNvPicPr>
            <a:picLocks noGrp="1" noChangeAspect="1" noChangeArrowheads="1"/>
          </p:cNvPicPr>
          <p:nvPr>
            <p:ph sz="half" idx="4294967295"/>
          </p:nvPr>
        </p:nvPicPr>
        <p:blipFill>
          <a:blip r:embed="rId7"/>
          <a:srcRect/>
          <a:stretch>
            <a:fillRect/>
          </a:stretch>
        </p:blipFill>
        <p:spPr>
          <a:xfrm>
            <a:off x="457200" y="1600200"/>
            <a:ext cx="5516563" cy="2566988"/>
          </a:xfr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slide(fromTop)">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slide(fromTop)">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7658">
                                            <p:txEl>
                                              <p:pRg st="0" end="0"/>
                                            </p:txEl>
                                          </p:spTgt>
                                        </p:tgtEl>
                                        <p:attrNameLst>
                                          <p:attrName>style.visibility</p:attrName>
                                        </p:attrNameLst>
                                      </p:cBhvr>
                                      <p:to>
                                        <p:strVal val="visible"/>
                                      </p:to>
                                    </p:set>
                                    <p:animEffect transition="in" filter="slide(fromLeft)">
                                      <p:cBhvr>
                                        <p:cTn id="17" dur="500"/>
                                        <p:tgtEl>
                                          <p:spTgt spid="27658">
                                            <p:txEl>
                                              <p:pRg st="0" end="0"/>
                                            </p:txEl>
                                          </p:spTgt>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7660"/>
                                        </p:tgtEl>
                                        <p:attrNameLst>
                                          <p:attrName>style.visibility</p:attrName>
                                        </p:attrNameLst>
                                      </p:cBhvr>
                                      <p:to>
                                        <p:strVal val="visible"/>
                                      </p:to>
                                    </p:set>
                                    <p:animEffect transition="in" filter="dissolve">
                                      <p:cBhvr>
                                        <p:cTn id="21" dur="500"/>
                                        <p:tgtEl>
                                          <p:spTgt spid="2766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dissolve">
                                      <p:cBhvr>
                                        <p:cTn id="26" dur="500"/>
                                        <p:tgtEl>
                                          <p:spTgt spid="2050"/>
                                        </p:tgtEl>
                                      </p:cBhvr>
                                    </p:animEffect>
                                  </p:childTnLst>
                                </p:cTn>
                              </p:par>
                            </p:childTnLst>
                          </p:cTn>
                        </p:par>
                        <p:par>
                          <p:cTn id="27" fill="hold">
                            <p:stCondLst>
                              <p:cond delay="500"/>
                            </p:stCondLst>
                            <p:childTnLst>
                              <p:par>
                                <p:cTn id="28" presetID="9" presetClass="entr" presetSubtype="0" fill="hold" nodeType="afterEffect">
                                  <p:stCondLst>
                                    <p:cond delay="0"/>
                                  </p:stCondLst>
                                  <p:childTnLst>
                                    <p:set>
                                      <p:cBhvr>
                                        <p:cTn id="29" dur="1" fill="hold">
                                          <p:stCondLst>
                                            <p:cond delay="0"/>
                                          </p:stCondLst>
                                        </p:cTn>
                                        <p:tgtEl>
                                          <p:spTgt spid="2051"/>
                                        </p:tgtEl>
                                        <p:attrNameLst>
                                          <p:attrName>style.visibility</p:attrName>
                                        </p:attrNameLst>
                                      </p:cBhvr>
                                      <p:to>
                                        <p:strVal val="visible"/>
                                      </p:to>
                                    </p:set>
                                    <p:animEffect transition="in" filter="dissolve">
                                      <p:cBhvr>
                                        <p:cTn id="30" dur="500"/>
                                        <p:tgtEl>
                                          <p:spTgt spid="2051"/>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7657">
                                            <p:txEl>
                                              <p:pRg st="0" end="0"/>
                                            </p:txEl>
                                          </p:spTgt>
                                        </p:tgtEl>
                                        <p:attrNameLst>
                                          <p:attrName>style.visibility</p:attrName>
                                        </p:attrNameLst>
                                      </p:cBhvr>
                                      <p:to>
                                        <p:strVal val="visible"/>
                                      </p:to>
                                    </p:set>
                                    <p:animEffect transition="in" filter="checkerboard(across)">
                                      <p:cBhvr>
                                        <p:cTn id="35" dur="500"/>
                                        <p:tgtEl>
                                          <p:spTgt spid="27657">
                                            <p:txEl>
                                              <p:pRg st="0" end="0"/>
                                            </p:txEl>
                                          </p:spTgt>
                                        </p:tgtEl>
                                      </p:cBhvr>
                                    </p:animEffect>
                                  </p:childTnLst>
                                </p:cTn>
                              </p:par>
                            </p:childTnLst>
                          </p:cTn>
                        </p:par>
                        <p:par>
                          <p:cTn id="36" fill="hold">
                            <p:stCondLst>
                              <p:cond delay="500"/>
                            </p:stCondLst>
                            <p:childTnLst>
                              <p:par>
                                <p:cTn id="37" presetID="9" presetClass="entr" presetSubtype="0" fill="hold" nodeType="afterEffect">
                                  <p:stCondLst>
                                    <p:cond delay="0"/>
                                  </p:stCondLst>
                                  <p:childTnLst>
                                    <p:set>
                                      <p:cBhvr>
                                        <p:cTn id="38" dur="1" fill="hold">
                                          <p:stCondLst>
                                            <p:cond delay="0"/>
                                          </p:stCondLst>
                                        </p:cTn>
                                        <p:tgtEl>
                                          <p:spTgt spid="27661"/>
                                        </p:tgtEl>
                                        <p:attrNameLst>
                                          <p:attrName>style.visibility</p:attrName>
                                        </p:attrNameLst>
                                      </p:cBhvr>
                                      <p:to>
                                        <p:strVal val="visible"/>
                                      </p:to>
                                    </p:set>
                                    <p:animEffect transition="in" filter="dissolve">
                                      <p:cBhvr>
                                        <p:cTn id="39" dur="500"/>
                                        <p:tgtEl>
                                          <p:spTgt spid="27661"/>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27662">
                                            <p:txEl>
                                              <p:pRg st="0" end="0"/>
                                            </p:txEl>
                                          </p:spTgt>
                                        </p:tgtEl>
                                        <p:attrNameLst>
                                          <p:attrName>style.visibility</p:attrName>
                                        </p:attrNameLst>
                                      </p:cBhvr>
                                      <p:to>
                                        <p:strVal val="visible"/>
                                      </p:to>
                                    </p:set>
                                    <p:animEffect transition="in" filter="checkerboard(across)">
                                      <p:cBhvr>
                                        <p:cTn id="44" dur="500"/>
                                        <p:tgtEl>
                                          <p:spTgt spid="276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P spid="27657" grpId="0" build="p" autoUpdateAnimBg="0"/>
      <p:bldP spid="27658" grpId="0" build="p" autoUpdateAnimBg="0"/>
      <p:bldP spid="27662"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3076" name="Rectangle 2"/>
          <p:cNvSpPr>
            <a:spLocks noGrp="1" noChangeArrowheads="1"/>
          </p:cNvSpPr>
          <p:nvPr>
            <p:ph type="title" idx="4294967295"/>
          </p:nvPr>
        </p:nvSpPr>
        <p:spPr>
          <a:xfrm>
            <a:off x="214313" y="73025"/>
            <a:ext cx="8929687" cy="609600"/>
          </a:xfrm>
        </p:spPr>
        <p:txBody>
          <a:bodyPr anchorCtr="0"/>
          <a:lstStyle/>
          <a:p>
            <a:r>
              <a:rPr lang="ru-RU" sz="3400"/>
              <a:t>Поместите команды на собственную панель инструментов</a:t>
            </a:r>
          </a:p>
        </p:txBody>
      </p:sp>
      <p:sp>
        <p:nvSpPr>
          <p:cNvPr id="184323" name="Rectangle 3"/>
          <p:cNvSpPr>
            <a:spLocks noChangeArrowheads="1"/>
          </p:cNvSpPr>
          <p:nvPr/>
        </p:nvSpPr>
        <p:spPr bwMode="auto">
          <a:xfrm>
            <a:off x="6119813" y="801688"/>
            <a:ext cx="2744787" cy="2960687"/>
          </a:xfrm>
          <a:prstGeom prst="rect">
            <a:avLst/>
          </a:prstGeom>
          <a:noFill/>
          <a:ln w="9525">
            <a:noFill/>
            <a:miter lim="800000"/>
            <a:headEnd/>
            <a:tailEnd/>
          </a:ln>
        </p:spPr>
        <p:txBody>
          <a:bodyPr/>
          <a:lstStyle/>
          <a:p>
            <a:pPr>
              <a:spcBef>
                <a:spcPct val="20000"/>
              </a:spcBef>
              <a:spcAft>
                <a:spcPct val="75000"/>
              </a:spcAft>
            </a:pPr>
            <a:r>
              <a:rPr lang="ru-RU" sz="2000"/>
              <a:t>Вам часто приходится использовать команды, которые расположены не очень удобно? </a:t>
            </a:r>
          </a:p>
          <a:p>
            <a:pPr>
              <a:spcBef>
                <a:spcPct val="20000"/>
              </a:spcBef>
              <a:spcAft>
                <a:spcPct val="75000"/>
              </a:spcAft>
            </a:pPr>
            <a:r>
              <a:rPr lang="ru-RU" sz="2000"/>
              <a:t>Теперь их можно добавить на </a:t>
            </a:r>
            <a:r>
              <a:rPr lang="ru-RU" sz="2000" b="1"/>
              <a:t>Панель быстрого доступа</a:t>
            </a:r>
            <a:r>
              <a:rPr lang="ru-RU" sz="2000"/>
              <a:t>. </a:t>
            </a:r>
            <a:endParaRPr lang="ru-RU" sz="2000" b="1"/>
          </a:p>
        </p:txBody>
      </p:sp>
      <p:sp>
        <p:nvSpPr>
          <p:cNvPr id="184324" name="Rectangle 4"/>
          <p:cNvSpPr>
            <a:spLocks noChangeArrowheads="1"/>
          </p:cNvSpPr>
          <p:nvPr/>
        </p:nvSpPr>
        <p:spPr bwMode="auto">
          <a:xfrm>
            <a:off x="269875" y="4652963"/>
            <a:ext cx="7448550" cy="1201737"/>
          </a:xfrm>
          <a:prstGeom prst="rect">
            <a:avLst/>
          </a:prstGeom>
          <a:noFill/>
          <a:ln w="9525">
            <a:noFill/>
            <a:miter lim="800000"/>
            <a:headEnd/>
            <a:tailEnd/>
          </a:ln>
        </p:spPr>
        <p:txBody>
          <a:bodyPr/>
          <a:lstStyle/>
          <a:p>
            <a:pPr>
              <a:spcBef>
                <a:spcPct val="20000"/>
              </a:spcBef>
              <a:spcAft>
                <a:spcPct val="75000"/>
              </a:spcAft>
            </a:pPr>
            <a:r>
              <a:rPr lang="ru-RU">
                <a:solidFill>
                  <a:srgbClr val="FFCC00"/>
                </a:solidFill>
              </a:rPr>
              <a:t>Воспроизведите анимацию, чтобы увидеть процесс добавления кнопки на панель и последующего ее удаления. </a:t>
            </a:r>
          </a:p>
        </p:txBody>
      </p:sp>
      <p:sp>
        <p:nvSpPr>
          <p:cNvPr id="3079" name="Line 5"/>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sp>
        <p:nvSpPr>
          <p:cNvPr id="3080" name="Rectangle 6"/>
          <p:cNvSpPr>
            <a:spLocks noChangeArrowheads="1"/>
          </p:cNvSpPr>
          <p:nvPr/>
        </p:nvSpPr>
        <p:spPr bwMode="auto">
          <a:xfrm>
            <a:off x="287338" y="4035425"/>
            <a:ext cx="7431087" cy="304800"/>
          </a:xfrm>
          <a:prstGeom prst="rect">
            <a:avLst/>
          </a:prstGeom>
          <a:noFill/>
          <a:ln w="9525">
            <a:noFill/>
            <a:miter lim="800000"/>
            <a:headEnd/>
            <a:tailEnd/>
          </a:ln>
        </p:spPr>
        <p:txBody>
          <a:bodyPr>
            <a:spAutoFit/>
          </a:bodyPr>
          <a:lstStyle/>
          <a:p>
            <a:pPr>
              <a:spcBef>
                <a:spcPct val="20000"/>
              </a:spcBef>
              <a:spcAft>
                <a:spcPct val="75000"/>
              </a:spcAft>
            </a:pPr>
            <a:r>
              <a:rPr lang="ru-RU" sz="1400">
                <a:solidFill>
                  <a:srgbClr val="FFCC00"/>
                </a:solidFill>
              </a:rPr>
              <a:t>Анимация: щелкните правой кнопкой мыши и выберите команду</a:t>
            </a:r>
            <a:r>
              <a:rPr lang="en-US" sz="1400">
                <a:solidFill>
                  <a:srgbClr val="FFCC00"/>
                </a:solidFill>
              </a:rPr>
              <a:t> </a:t>
            </a:r>
            <a:r>
              <a:rPr lang="ru-RU" sz="1400" b="1">
                <a:solidFill>
                  <a:srgbClr val="FFCC00"/>
                </a:solidFill>
              </a:rPr>
              <a:t>Воспроизведение</a:t>
            </a:r>
            <a:r>
              <a:rPr lang="ru-RU" sz="1400">
                <a:solidFill>
                  <a:srgbClr val="FFCC00"/>
                </a:solidFill>
              </a:rPr>
              <a:t>.</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Effect transition="in" filter="slide(fromTop)">
                                      <p:cBhvr>
                                        <p:cTn id="7" dur="500"/>
                                        <p:tgtEl>
                                          <p:spTgt spid="184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84323">
                                            <p:txEl>
                                              <p:pRg st="1" end="1"/>
                                            </p:txEl>
                                          </p:spTgt>
                                        </p:tgtEl>
                                        <p:attrNameLst>
                                          <p:attrName>style.visibility</p:attrName>
                                        </p:attrNameLst>
                                      </p:cBhvr>
                                      <p:to>
                                        <p:strVal val="visible"/>
                                      </p:to>
                                    </p:set>
                                    <p:animEffect transition="in" filter="slide(fromTop)">
                                      <p:cBhvr>
                                        <p:cTn id="12" dur="500"/>
                                        <p:tgtEl>
                                          <p:spTgt spid="184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84324">
                                            <p:txEl>
                                              <p:pRg st="0" end="0"/>
                                            </p:txEl>
                                          </p:spTgt>
                                        </p:tgtEl>
                                        <p:attrNameLst>
                                          <p:attrName>style.visibility</p:attrName>
                                        </p:attrNameLst>
                                      </p:cBhvr>
                                      <p:to>
                                        <p:strVal val="visible"/>
                                      </p:to>
                                    </p:set>
                                    <p:animEffect transition="in" filter="slide(fromLeft)">
                                      <p:cBhvr>
                                        <p:cTn id="17" dur="500"/>
                                        <p:tgtEl>
                                          <p:spTgt spid="1843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autoUpdateAnimBg="0"/>
      <p:bldP spid="184324"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3" name="Picture 10" descr="http://officeloc.iponet.net/global/images/?AssetID=ZA101079091049"/>
          <p:cNvPicPr>
            <a:picLocks noGrp="1" noChangeAspect="1" noChangeArrowheads="1"/>
          </p:cNvPicPr>
          <p:nvPr>
            <p:ph idx="4294967295"/>
          </p:nvPr>
        </p:nvPicPr>
        <p:blipFill>
          <a:blip r:embed="rId3"/>
          <a:srcRect/>
          <a:stretch>
            <a:fillRect/>
          </a:stretch>
        </p:blipFill>
        <p:spPr>
          <a:xfrm>
            <a:off x="457200" y="1608138"/>
            <a:ext cx="5516563" cy="2566987"/>
          </a:xfrm>
        </p:spPr>
      </p:pic>
      <p:sp>
        <p:nvSpPr>
          <p:cNvPr id="44034" name="Footer Placeholder 4"/>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44035" name="Rectangle 2"/>
          <p:cNvSpPr>
            <a:spLocks noGrp="1" noChangeArrowheads="1"/>
          </p:cNvSpPr>
          <p:nvPr>
            <p:ph type="title" idx="4294967295"/>
          </p:nvPr>
        </p:nvSpPr>
        <p:spPr>
          <a:xfrm>
            <a:off x="214313" y="73025"/>
            <a:ext cx="8929687" cy="609600"/>
          </a:xfrm>
        </p:spPr>
        <p:txBody>
          <a:bodyPr anchorCtr="0"/>
          <a:lstStyle/>
          <a:p>
            <a:r>
              <a:rPr lang="ru-RU" sz="3400"/>
              <a:t>Поместите команды на собственную панель инструментов</a:t>
            </a:r>
          </a:p>
        </p:txBody>
      </p:sp>
      <p:sp>
        <p:nvSpPr>
          <p:cNvPr id="188419" name="Rectangle 3"/>
          <p:cNvSpPr>
            <a:spLocks noChangeArrowheads="1"/>
          </p:cNvSpPr>
          <p:nvPr/>
        </p:nvSpPr>
        <p:spPr bwMode="auto">
          <a:xfrm>
            <a:off x="6119813" y="819150"/>
            <a:ext cx="2744787" cy="2960688"/>
          </a:xfrm>
          <a:prstGeom prst="rect">
            <a:avLst/>
          </a:prstGeom>
          <a:noFill/>
          <a:ln w="9525">
            <a:noFill/>
            <a:miter lim="800000"/>
            <a:headEnd/>
            <a:tailEnd/>
          </a:ln>
        </p:spPr>
        <p:txBody>
          <a:bodyPr/>
          <a:lstStyle/>
          <a:p>
            <a:pPr>
              <a:spcBef>
                <a:spcPct val="20000"/>
              </a:spcBef>
              <a:spcAft>
                <a:spcPct val="75000"/>
              </a:spcAft>
            </a:pPr>
            <a:r>
              <a:rPr lang="ru-RU" sz="2000"/>
              <a:t>Вам часто приходится использовать команды, которые расположены не очень удобно? </a:t>
            </a:r>
          </a:p>
          <a:p>
            <a:pPr>
              <a:spcBef>
                <a:spcPct val="20000"/>
              </a:spcBef>
              <a:spcAft>
                <a:spcPct val="75000"/>
              </a:spcAft>
            </a:pPr>
            <a:r>
              <a:rPr lang="ru-RU" sz="2000"/>
              <a:t>Теперь их можно добавить на </a:t>
            </a:r>
            <a:r>
              <a:rPr lang="ru-RU" sz="2000" b="1"/>
              <a:t>Панель быстрого доступа</a:t>
            </a:r>
            <a:r>
              <a:rPr lang="ru-RU" sz="2000"/>
              <a:t>. </a:t>
            </a:r>
          </a:p>
        </p:txBody>
      </p:sp>
      <p:sp>
        <p:nvSpPr>
          <p:cNvPr id="44037" name="Line 4"/>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sp>
        <p:nvSpPr>
          <p:cNvPr id="188422" name="Rectangle 6"/>
          <p:cNvSpPr>
            <a:spLocks noChangeArrowheads="1"/>
          </p:cNvSpPr>
          <p:nvPr/>
        </p:nvSpPr>
        <p:spPr bwMode="auto">
          <a:xfrm>
            <a:off x="277813" y="3994150"/>
            <a:ext cx="7780337" cy="1201738"/>
          </a:xfrm>
          <a:prstGeom prst="rect">
            <a:avLst/>
          </a:prstGeom>
          <a:noFill/>
          <a:ln w="9525">
            <a:noFill/>
            <a:miter lim="800000"/>
            <a:headEnd/>
            <a:tailEnd/>
          </a:ln>
        </p:spPr>
        <p:txBody>
          <a:bodyPr/>
          <a:lstStyle/>
          <a:p>
            <a:pPr>
              <a:spcBef>
                <a:spcPct val="20000"/>
              </a:spcBef>
              <a:spcAft>
                <a:spcPct val="75000"/>
              </a:spcAft>
            </a:pPr>
            <a:r>
              <a:rPr lang="ru-RU">
                <a:solidFill>
                  <a:srgbClr val="FFCC00"/>
                </a:solidFill>
              </a:rPr>
              <a:t>При первом запуске Excel 2007 панель быстрого доступа расположена над лентой. Так команды всегда видны и всегда под рукой. </a:t>
            </a:r>
          </a:p>
        </p:txBody>
      </p:sp>
      <p:sp>
        <p:nvSpPr>
          <p:cNvPr id="188424" name="Rectangle 8"/>
          <p:cNvSpPr>
            <a:spLocks noChangeArrowheads="1"/>
          </p:cNvSpPr>
          <p:nvPr/>
        </p:nvSpPr>
        <p:spPr bwMode="auto">
          <a:xfrm>
            <a:off x="738188" y="930275"/>
            <a:ext cx="1166812" cy="257175"/>
          </a:xfrm>
          <a:prstGeom prst="rect">
            <a:avLst/>
          </a:prstGeom>
          <a:noFill/>
          <a:ln w="28575">
            <a:solidFill>
              <a:srgbClr val="FF0000"/>
            </a:solidFill>
            <a:miter lim="800000"/>
            <a:headEnd/>
            <a:tailEnd/>
          </a:ln>
        </p:spPr>
        <p:txBody>
          <a:bodyPr wrap="none" anchor="ctr"/>
          <a:lstStyle/>
          <a:p>
            <a:endParaRPr lang="ru-RU"/>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Effect transition="in" filter="slide(fromTop)">
                                      <p:cBhvr>
                                        <p:cTn id="7" dur="500"/>
                                        <p:tgtEl>
                                          <p:spTgt spid="188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88419">
                                            <p:txEl>
                                              <p:pRg st="1" end="1"/>
                                            </p:txEl>
                                          </p:spTgt>
                                        </p:tgtEl>
                                        <p:attrNameLst>
                                          <p:attrName>style.visibility</p:attrName>
                                        </p:attrNameLst>
                                      </p:cBhvr>
                                      <p:to>
                                        <p:strVal val="visible"/>
                                      </p:to>
                                    </p:set>
                                    <p:animEffect transition="in" filter="slide(fromTop)">
                                      <p:cBhvr>
                                        <p:cTn id="12" dur="500"/>
                                        <p:tgtEl>
                                          <p:spTgt spid="188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88422">
                                            <p:txEl>
                                              <p:pRg st="0" end="0"/>
                                            </p:txEl>
                                          </p:spTgt>
                                        </p:tgtEl>
                                        <p:attrNameLst>
                                          <p:attrName>style.visibility</p:attrName>
                                        </p:attrNameLst>
                                      </p:cBhvr>
                                      <p:to>
                                        <p:strVal val="visible"/>
                                      </p:to>
                                    </p:set>
                                    <p:animEffect transition="in" filter="slide(fromLeft)">
                                      <p:cBhvr>
                                        <p:cTn id="17" dur="500"/>
                                        <p:tgtEl>
                                          <p:spTgt spid="188422">
                                            <p:txEl>
                                              <p:pRg st="0" end="0"/>
                                            </p:txEl>
                                          </p:spTgt>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188424"/>
                                        </p:tgtEl>
                                        <p:attrNameLst>
                                          <p:attrName>style.visibility</p:attrName>
                                        </p:attrNameLst>
                                      </p:cBhvr>
                                      <p:to>
                                        <p:strVal val="visible"/>
                                      </p:to>
                                    </p:set>
                                    <p:animEffect transition="in" filter="dissolve">
                                      <p:cBhvr>
                                        <p:cTn id="21" dur="500"/>
                                        <p:tgtEl>
                                          <p:spTgt spid="188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autoUpdateAnimBg="0"/>
      <p:bldP spid="188422" grpId="0" build="p" autoUpdateAnimBg="0"/>
      <p:bldP spid="188424"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9" descr="Использование подсказок по сочетаниям клавиш для центрирования текста в программе Excel"/>
          <p:cNvPicPr>
            <a:picLocks noChangeAspect="1" noChangeArrowheads="1"/>
          </p:cNvPicPr>
          <p:nvPr/>
        </p:nvPicPr>
        <p:blipFill>
          <a:blip r:embed="rId3"/>
          <a:srcRect/>
          <a:stretch>
            <a:fillRect/>
          </a:stretch>
        </p:blipFill>
        <p:spPr bwMode="auto">
          <a:xfrm>
            <a:off x="342900" y="885825"/>
            <a:ext cx="5667375" cy="2857500"/>
          </a:xfrm>
          <a:prstGeom prst="rect">
            <a:avLst/>
          </a:prstGeom>
          <a:noFill/>
          <a:ln w="9525">
            <a:noFill/>
            <a:miter lim="800000"/>
            <a:headEnd/>
            <a:tailEnd/>
          </a:ln>
        </p:spPr>
      </p:pic>
      <p:sp>
        <p:nvSpPr>
          <p:cNvPr id="46082"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46083" name="Rectangle 2"/>
          <p:cNvSpPr>
            <a:spLocks noGrp="1" noChangeArrowheads="1"/>
          </p:cNvSpPr>
          <p:nvPr>
            <p:ph type="title" idx="4294967295"/>
          </p:nvPr>
        </p:nvSpPr>
        <p:spPr>
          <a:xfrm>
            <a:off x="257175" y="63500"/>
            <a:ext cx="8904288" cy="614363"/>
          </a:xfrm>
        </p:spPr>
        <p:txBody>
          <a:bodyPr anchorCtr="0"/>
          <a:lstStyle/>
          <a:p>
            <a:r>
              <a:rPr lang="ru-RU" sz="3800"/>
              <a:t>Что произошло с прежними сочетаниями клавиш? </a:t>
            </a:r>
          </a:p>
        </p:txBody>
      </p:sp>
      <p:sp>
        <p:nvSpPr>
          <p:cNvPr id="29699" name="Rectangle 3"/>
          <p:cNvSpPr>
            <a:spLocks noChangeArrowheads="1"/>
          </p:cNvSpPr>
          <p:nvPr/>
        </p:nvSpPr>
        <p:spPr bwMode="auto">
          <a:xfrm>
            <a:off x="6119813" y="819150"/>
            <a:ext cx="2744787" cy="2763838"/>
          </a:xfrm>
          <a:prstGeom prst="rect">
            <a:avLst/>
          </a:prstGeom>
          <a:noFill/>
          <a:ln w="9525">
            <a:noFill/>
            <a:miter lim="800000"/>
            <a:headEnd/>
            <a:tailEnd/>
          </a:ln>
        </p:spPr>
        <p:txBody>
          <a:bodyPr/>
          <a:lstStyle/>
          <a:p>
            <a:pPr>
              <a:spcBef>
                <a:spcPct val="20000"/>
              </a:spcBef>
              <a:spcAft>
                <a:spcPct val="75000"/>
              </a:spcAft>
            </a:pPr>
            <a:r>
              <a:rPr lang="ru-RU" sz="2000"/>
              <a:t>Если вы предпочитаете работать с помощью клавиатуры, а не мыши, вам следует знать, что для ленты предусмотрены новые сочетания клавиш.</a:t>
            </a:r>
          </a:p>
          <a:p>
            <a:pPr>
              <a:spcBef>
                <a:spcPct val="20000"/>
              </a:spcBef>
              <a:spcAft>
                <a:spcPct val="75000"/>
              </a:spcAft>
            </a:pPr>
            <a:endParaRPr lang="ru-RU" sz="2000"/>
          </a:p>
        </p:txBody>
      </p:sp>
      <p:sp>
        <p:nvSpPr>
          <p:cNvPr id="46085" name="Line 4"/>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sp>
        <p:nvSpPr>
          <p:cNvPr id="29709" name="Rectangle 13"/>
          <p:cNvSpPr>
            <a:spLocks noChangeArrowheads="1"/>
          </p:cNvSpPr>
          <p:nvPr/>
        </p:nvSpPr>
        <p:spPr bwMode="auto">
          <a:xfrm>
            <a:off x="242888" y="4773613"/>
            <a:ext cx="6092825" cy="827087"/>
          </a:xfrm>
          <a:prstGeom prst="rect">
            <a:avLst/>
          </a:prstGeom>
          <a:noFill/>
          <a:ln w="9525">
            <a:noFill/>
            <a:miter lim="800000"/>
            <a:headEnd/>
            <a:tailEnd/>
          </a:ln>
        </p:spPr>
        <p:txBody>
          <a:bodyPr>
            <a:spAutoFit/>
          </a:bodyPr>
          <a:lstStyle/>
          <a:p>
            <a:pPr marL="223838" indent="-223838">
              <a:spcBef>
                <a:spcPct val="20000"/>
              </a:spcBef>
              <a:spcAft>
                <a:spcPct val="45000"/>
              </a:spcAft>
              <a:buFontTx/>
              <a:buChar char="•"/>
            </a:pPr>
            <a:r>
              <a:rPr lang="ru-RU">
                <a:solidFill>
                  <a:srgbClr val="FFCC00"/>
                </a:solidFill>
              </a:rPr>
              <a:t>Это сочетания клавиш для каждой кнопки на ленте.</a:t>
            </a:r>
          </a:p>
          <a:p>
            <a:pPr marL="223838" indent="-223838">
              <a:spcBef>
                <a:spcPct val="20000"/>
              </a:spcBef>
              <a:spcAft>
                <a:spcPct val="45000"/>
              </a:spcAft>
              <a:buFontTx/>
              <a:buChar char="•"/>
            </a:pPr>
            <a:r>
              <a:rPr lang="ru-RU">
                <a:solidFill>
                  <a:srgbClr val="FFCC00"/>
                </a:solidFill>
              </a:rPr>
              <a:t>Более короткие сочетания клавиш. </a:t>
            </a:r>
          </a:p>
        </p:txBody>
      </p:sp>
      <p:sp>
        <p:nvSpPr>
          <p:cNvPr id="29710" name="Rectangle 14"/>
          <p:cNvSpPr>
            <a:spLocks noChangeArrowheads="1"/>
          </p:cNvSpPr>
          <p:nvPr/>
        </p:nvSpPr>
        <p:spPr bwMode="auto">
          <a:xfrm>
            <a:off x="242888" y="4019550"/>
            <a:ext cx="7537450" cy="401638"/>
          </a:xfrm>
          <a:prstGeom prst="rect">
            <a:avLst/>
          </a:prstGeom>
          <a:noFill/>
          <a:ln w="9525">
            <a:noFill/>
            <a:miter lim="800000"/>
            <a:headEnd/>
            <a:tailEnd/>
          </a:ln>
        </p:spPr>
        <p:txBody>
          <a:bodyPr/>
          <a:lstStyle/>
          <a:p>
            <a:pPr>
              <a:spcBef>
                <a:spcPct val="20000"/>
              </a:spcBef>
              <a:spcAft>
                <a:spcPct val="75000"/>
              </a:spcAft>
            </a:pPr>
            <a:r>
              <a:rPr lang="ru-RU">
                <a:solidFill>
                  <a:srgbClr val="FFCC00"/>
                </a:solidFill>
              </a:rPr>
              <a:t>Это изменение несет в себе два больших преимущества по сравнению с предыдущими версиями: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slide(fromTop)">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9710">
                                            <p:txEl>
                                              <p:pRg st="0" end="0"/>
                                            </p:txEl>
                                          </p:spTgt>
                                        </p:tgtEl>
                                        <p:attrNameLst>
                                          <p:attrName>style.visibility</p:attrName>
                                        </p:attrNameLst>
                                      </p:cBhvr>
                                      <p:to>
                                        <p:strVal val="visible"/>
                                      </p:to>
                                    </p:set>
                                    <p:animEffect transition="in" filter="slide(fromLeft)">
                                      <p:cBhvr>
                                        <p:cTn id="12" dur="500"/>
                                        <p:tgtEl>
                                          <p:spTgt spid="297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709">
                                            <p:txEl>
                                              <p:pRg st="0" end="0"/>
                                            </p:txEl>
                                          </p:spTgt>
                                        </p:tgtEl>
                                        <p:attrNameLst>
                                          <p:attrName>style.visibility</p:attrName>
                                        </p:attrNameLst>
                                      </p:cBhvr>
                                      <p:to>
                                        <p:strVal val="visible"/>
                                      </p:to>
                                    </p:set>
                                    <p:animEffect transition="in" filter="checkerboard(across)">
                                      <p:cBhvr>
                                        <p:cTn id="17" dur="500"/>
                                        <p:tgtEl>
                                          <p:spTgt spid="2970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9709">
                                            <p:txEl>
                                              <p:pRg st="1" end="1"/>
                                            </p:txEl>
                                          </p:spTgt>
                                        </p:tgtEl>
                                        <p:attrNameLst>
                                          <p:attrName>style.visibility</p:attrName>
                                        </p:attrNameLst>
                                      </p:cBhvr>
                                      <p:to>
                                        <p:strVal val="visible"/>
                                      </p:to>
                                    </p:set>
                                    <p:animEffect transition="in" filter="checkerboard(across)">
                                      <p:cBhvr>
                                        <p:cTn id="22" dur="500"/>
                                        <p:tgtEl>
                                          <p:spTgt spid="2970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utoUpdateAnimBg="0"/>
      <p:bldP spid="29709" grpId="0" build="p" autoUpdateAnimBg="0"/>
      <p:bldP spid="29710"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14" descr="Использование подсказок по сочетаниям клавиш для центрирования текста в программе Excel"/>
          <p:cNvPicPr>
            <a:picLocks noChangeAspect="1" noChangeArrowheads="1"/>
          </p:cNvPicPr>
          <p:nvPr/>
        </p:nvPicPr>
        <p:blipFill>
          <a:blip r:embed="rId4"/>
          <a:srcRect/>
          <a:stretch>
            <a:fillRect/>
          </a:stretch>
        </p:blipFill>
        <p:spPr bwMode="auto">
          <a:xfrm>
            <a:off x="334963" y="901700"/>
            <a:ext cx="5667375" cy="2857500"/>
          </a:xfrm>
          <a:prstGeom prst="rect">
            <a:avLst/>
          </a:prstGeom>
          <a:noFill/>
          <a:ln w="9525">
            <a:noFill/>
            <a:miter lim="800000"/>
            <a:headEnd/>
            <a:tailEnd/>
          </a:ln>
        </p:spPr>
      </p:pic>
      <p:sp>
        <p:nvSpPr>
          <p:cNvPr id="4102"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4103" name="Rectangle 2"/>
          <p:cNvSpPr>
            <a:spLocks noGrp="1" noChangeArrowheads="1"/>
          </p:cNvSpPr>
          <p:nvPr>
            <p:ph type="title" idx="4294967295"/>
          </p:nvPr>
        </p:nvSpPr>
        <p:spPr>
          <a:xfrm>
            <a:off x="257175" y="63500"/>
            <a:ext cx="8904288" cy="614363"/>
          </a:xfrm>
        </p:spPr>
        <p:txBody>
          <a:bodyPr anchorCtr="0"/>
          <a:lstStyle/>
          <a:p>
            <a:r>
              <a:rPr lang="ru-RU" sz="3800"/>
              <a:t>Что произошло с прежними сочетаниями клавиш? </a:t>
            </a:r>
          </a:p>
        </p:txBody>
      </p:sp>
      <p:sp>
        <p:nvSpPr>
          <p:cNvPr id="212995" name="Rectangle 3"/>
          <p:cNvSpPr>
            <a:spLocks noChangeArrowheads="1"/>
          </p:cNvSpPr>
          <p:nvPr/>
        </p:nvSpPr>
        <p:spPr bwMode="auto">
          <a:xfrm>
            <a:off x="6119813" y="819150"/>
            <a:ext cx="3024187" cy="1101725"/>
          </a:xfrm>
          <a:prstGeom prst="rect">
            <a:avLst/>
          </a:prstGeom>
          <a:noFill/>
          <a:ln w="9525">
            <a:noFill/>
            <a:miter lim="800000"/>
            <a:headEnd/>
            <a:tailEnd/>
          </a:ln>
        </p:spPr>
        <p:txBody>
          <a:bodyPr/>
          <a:lstStyle/>
          <a:p>
            <a:pPr>
              <a:spcBef>
                <a:spcPct val="20000"/>
              </a:spcBef>
              <a:spcAft>
                <a:spcPct val="75000"/>
              </a:spcAft>
            </a:pPr>
            <a:r>
              <a:rPr lang="ru-RU" sz="2000"/>
              <a:t>Новые сочетания клавиш называются также по-новому: </a:t>
            </a:r>
            <a:r>
              <a:rPr lang="ru-RU" sz="2000" b="1"/>
              <a:t>Всплывающие подсказки</a:t>
            </a:r>
            <a:r>
              <a:rPr lang="ru-RU" sz="2000"/>
              <a:t>.</a:t>
            </a:r>
          </a:p>
        </p:txBody>
      </p:sp>
      <p:sp>
        <p:nvSpPr>
          <p:cNvPr id="4105" name="Line 4"/>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sp>
        <p:nvSpPr>
          <p:cNvPr id="212998" name="Rectangle 6"/>
          <p:cNvSpPr>
            <a:spLocks noChangeArrowheads="1"/>
          </p:cNvSpPr>
          <p:nvPr/>
        </p:nvSpPr>
        <p:spPr bwMode="auto">
          <a:xfrm>
            <a:off x="242888" y="4019550"/>
            <a:ext cx="7929562" cy="401638"/>
          </a:xfrm>
          <a:prstGeom prst="rect">
            <a:avLst/>
          </a:prstGeom>
          <a:noFill/>
          <a:ln w="9525">
            <a:noFill/>
            <a:miter lim="800000"/>
            <a:headEnd/>
            <a:tailEnd/>
          </a:ln>
        </p:spPr>
        <p:txBody>
          <a:bodyPr/>
          <a:lstStyle/>
          <a:p>
            <a:pPr>
              <a:spcBef>
                <a:spcPct val="20000"/>
              </a:spcBef>
              <a:spcAft>
                <a:spcPct val="75000"/>
              </a:spcAft>
            </a:pPr>
            <a:r>
              <a:rPr lang="ru-RU">
                <a:solidFill>
                  <a:srgbClr val="FFCC00"/>
                </a:solidFill>
              </a:rPr>
              <a:t>Например, так можно использовать всплывающие подсказки для центрирования текста:</a:t>
            </a:r>
          </a:p>
        </p:txBody>
      </p:sp>
      <p:sp>
        <p:nvSpPr>
          <p:cNvPr id="213000" name="Rectangle 8"/>
          <p:cNvSpPr>
            <a:spLocks noChangeArrowheads="1"/>
          </p:cNvSpPr>
          <p:nvPr/>
        </p:nvSpPr>
        <p:spPr bwMode="auto">
          <a:xfrm>
            <a:off x="6119813" y="2571750"/>
            <a:ext cx="3024187" cy="1101725"/>
          </a:xfrm>
          <a:prstGeom prst="rect">
            <a:avLst/>
          </a:prstGeom>
          <a:noFill/>
          <a:ln w="9525">
            <a:noFill/>
            <a:miter lim="800000"/>
            <a:headEnd/>
            <a:tailEnd/>
          </a:ln>
        </p:spPr>
        <p:txBody>
          <a:bodyPr/>
          <a:lstStyle/>
          <a:p>
            <a:pPr>
              <a:spcBef>
                <a:spcPct val="20000"/>
              </a:spcBef>
              <a:spcAft>
                <a:spcPct val="75000"/>
              </a:spcAft>
            </a:pPr>
            <a:r>
              <a:rPr lang="ru-RU" sz="2000"/>
              <a:t>Нажмите клавишу ALT, чтобы появились всплывающие подсказки.</a:t>
            </a:r>
          </a:p>
        </p:txBody>
      </p:sp>
      <p:sp>
        <p:nvSpPr>
          <p:cNvPr id="213001" name="Rectangle 9"/>
          <p:cNvSpPr>
            <a:spLocks noChangeArrowheads="1"/>
          </p:cNvSpPr>
          <p:nvPr/>
        </p:nvSpPr>
        <p:spPr bwMode="auto">
          <a:xfrm>
            <a:off x="676275" y="4665663"/>
            <a:ext cx="7797800" cy="1560512"/>
          </a:xfrm>
          <a:prstGeom prst="rect">
            <a:avLst/>
          </a:prstGeom>
          <a:noFill/>
          <a:ln w="9525">
            <a:noFill/>
            <a:miter lim="800000"/>
            <a:headEnd/>
            <a:tailEnd/>
          </a:ln>
        </p:spPr>
        <p:txBody>
          <a:bodyPr>
            <a:spAutoFit/>
          </a:bodyPr>
          <a:lstStyle/>
          <a:p>
            <a:pPr>
              <a:spcBef>
                <a:spcPct val="20000"/>
              </a:spcBef>
              <a:spcAft>
                <a:spcPct val="45000"/>
              </a:spcAft>
            </a:pPr>
            <a:r>
              <a:rPr lang="ru-RU">
                <a:solidFill>
                  <a:srgbClr val="FFCC00"/>
                </a:solidFill>
              </a:rPr>
              <a:t>Нажмите клавишу ALT, чтобы появились всплывающие подсказки.</a:t>
            </a:r>
          </a:p>
          <a:p>
            <a:pPr>
              <a:spcBef>
                <a:spcPct val="20000"/>
              </a:spcBef>
              <a:spcAft>
                <a:spcPct val="45000"/>
              </a:spcAft>
            </a:pPr>
            <a:r>
              <a:rPr lang="ru-RU">
                <a:solidFill>
                  <a:srgbClr val="FFCC00"/>
                </a:solidFill>
              </a:rPr>
              <a:t>Нажмите клавишу H, чтобы выбрать </a:t>
            </a:r>
            <a:r>
              <a:rPr lang="ru-RU" b="1">
                <a:solidFill>
                  <a:srgbClr val="FFCC00"/>
                </a:solidFill>
              </a:rPr>
              <a:t>вкладку «Главная»</a:t>
            </a:r>
            <a:r>
              <a:rPr lang="ru-RU">
                <a:solidFill>
                  <a:srgbClr val="FFCC00"/>
                </a:solidFill>
              </a:rPr>
              <a:t> .</a:t>
            </a:r>
          </a:p>
          <a:p>
            <a:pPr>
              <a:spcBef>
                <a:spcPct val="20000"/>
              </a:spcBef>
              <a:spcAft>
                <a:spcPct val="45000"/>
              </a:spcAft>
            </a:pPr>
            <a:r>
              <a:rPr lang="ru-RU">
                <a:solidFill>
                  <a:srgbClr val="FFCC00"/>
                </a:solidFill>
              </a:rPr>
              <a:t>Последовательно нажмите клавиши A и C, чтобы выровнять выделенный текст по центру. </a:t>
            </a:r>
          </a:p>
        </p:txBody>
      </p:sp>
      <p:graphicFrame>
        <p:nvGraphicFramePr>
          <p:cNvPr id="4098" name="Object 10"/>
          <p:cNvGraphicFramePr>
            <a:graphicFrameLocks noChangeAspect="1"/>
          </p:cNvGraphicFramePr>
          <p:nvPr/>
        </p:nvGraphicFramePr>
        <p:xfrm>
          <a:off x="339725" y="4699000"/>
          <a:ext cx="269875" cy="303213"/>
        </p:xfrm>
        <a:graphic>
          <a:graphicData uri="http://schemas.openxmlformats.org/presentationml/2006/ole">
            <p:oleObj spid="_x0000_s4098" name="Visio" r:id="rId5" imgW="270231" imgH="303063" progId="">
              <p:embed/>
            </p:oleObj>
          </a:graphicData>
        </a:graphic>
      </p:graphicFrame>
      <p:graphicFrame>
        <p:nvGraphicFramePr>
          <p:cNvPr id="4099" name="Object 11"/>
          <p:cNvGraphicFramePr>
            <a:graphicFrameLocks noChangeAspect="1"/>
          </p:cNvGraphicFramePr>
          <p:nvPr/>
        </p:nvGraphicFramePr>
        <p:xfrm>
          <a:off x="339725" y="5146675"/>
          <a:ext cx="269875" cy="303213"/>
        </p:xfrm>
        <a:graphic>
          <a:graphicData uri="http://schemas.openxmlformats.org/presentationml/2006/ole">
            <p:oleObj spid="_x0000_s4099" name="Visio" r:id="rId6" imgW="270231" imgH="303063" progId="">
              <p:embed/>
            </p:oleObj>
          </a:graphicData>
        </a:graphic>
      </p:graphicFrame>
      <p:graphicFrame>
        <p:nvGraphicFramePr>
          <p:cNvPr id="4100" name="Object 12"/>
          <p:cNvGraphicFramePr>
            <a:graphicFrameLocks noChangeAspect="1"/>
          </p:cNvGraphicFramePr>
          <p:nvPr/>
        </p:nvGraphicFramePr>
        <p:xfrm>
          <a:off x="339725" y="5610225"/>
          <a:ext cx="269875" cy="303213"/>
        </p:xfrm>
        <a:graphic>
          <a:graphicData uri="http://schemas.openxmlformats.org/presentationml/2006/ole">
            <p:oleObj spid="_x0000_s4100" name="Visio" r:id="rId7" imgW="270231" imgH="303063" progId="">
              <p:embed/>
            </p:oleObj>
          </a:graphicData>
        </a:graphic>
      </p:graphicFrame>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2995"/>
                                        </p:tgtEl>
                                        <p:attrNameLst>
                                          <p:attrName>style.visibility</p:attrName>
                                        </p:attrNameLst>
                                      </p:cBhvr>
                                      <p:to>
                                        <p:strVal val="visible"/>
                                      </p:to>
                                    </p:set>
                                    <p:animEffect transition="in" filter="slide(fromTop)">
                                      <p:cBhvr>
                                        <p:cTn id="7" dur="500"/>
                                        <p:tgtEl>
                                          <p:spTgt spid="21299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13000"/>
                                        </p:tgtEl>
                                        <p:attrNameLst>
                                          <p:attrName>style.visibility</p:attrName>
                                        </p:attrNameLst>
                                      </p:cBhvr>
                                      <p:to>
                                        <p:strVal val="visible"/>
                                      </p:to>
                                    </p:set>
                                    <p:animEffect transition="in" filter="slide(fromTop)">
                                      <p:cBhvr>
                                        <p:cTn id="12" dur="500"/>
                                        <p:tgtEl>
                                          <p:spTgt spid="21300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12998">
                                            <p:txEl>
                                              <p:pRg st="0" end="0"/>
                                            </p:txEl>
                                          </p:spTgt>
                                        </p:tgtEl>
                                        <p:attrNameLst>
                                          <p:attrName>style.visibility</p:attrName>
                                        </p:attrNameLst>
                                      </p:cBhvr>
                                      <p:to>
                                        <p:strVal val="visible"/>
                                      </p:to>
                                    </p:set>
                                    <p:animEffect transition="in" filter="slide(fromLeft)">
                                      <p:cBhvr>
                                        <p:cTn id="17" dur="500"/>
                                        <p:tgtEl>
                                          <p:spTgt spid="21299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dissolve">
                                      <p:cBhvr>
                                        <p:cTn id="22" dur="500"/>
                                        <p:tgtEl>
                                          <p:spTgt spid="4098"/>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4099"/>
                                        </p:tgtEl>
                                        <p:attrNameLst>
                                          <p:attrName>style.visibility</p:attrName>
                                        </p:attrNameLst>
                                      </p:cBhvr>
                                      <p:to>
                                        <p:strVal val="visible"/>
                                      </p:to>
                                    </p:set>
                                    <p:animEffect transition="in" filter="dissolve">
                                      <p:cBhvr>
                                        <p:cTn id="26" dur="500"/>
                                        <p:tgtEl>
                                          <p:spTgt spid="4099"/>
                                        </p:tgtEl>
                                      </p:cBhvr>
                                    </p:animEffect>
                                  </p:childTnLst>
                                </p:cTn>
                              </p:par>
                            </p:childTnLst>
                          </p:cTn>
                        </p:par>
                        <p:par>
                          <p:cTn id="27" fill="hold">
                            <p:stCondLst>
                              <p:cond delay="1000"/>
                            </p:stCondLst>
                            <p:childTnLst>
                              <p:par>
                                <p:cTn id="28" presetID="9" presetClass="entr" presetSubtype="0" fill="hold" nodeType="afterEffect">
                                  <p:stCondLst>
                                    <p:cond delay="0"/>
                                  </p:stCondLst>
                                  <p:childTnLst>
                                    <p:set>
                                      <p:cBhvr>
                                        <p:cTn id="29" dur="1" fill="hold">
                                          <p:stCondLst>
                                            <p:cond delay="0"/>
                                          </p:stCondLst>
                                        </p:cTn>
                                        <p:tgtEl>
                                          <p:spTgt spid="4100"/>
                                        </p:tgtEl>
                                        <p:attrNameLst>
                                          <p:attrName>style.visibility</p:attrName>
                                        </p:attrNameLst>
                                      </p:cBhvr>
                                      <p:to>
                                        <p:strVal val="visible"/>
                                      </p:to>
                                    </p:set>
                                    <p:animEffect transition="in" filter="dissolve">
                                      <p:cBhvr>
                                        <p:cTn id="30" dur="500"/>
                                        <p:tgtEl>
                                          <p:spTgt spid="4100"/>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13001">
                                            <p:txEl>
                                              <p:pRg st="0" end="0"/>
                                            </p:txEl>
                                          </p:spTgt>
                                        </p:tgtEl>
                                        <p:attrNameLst>
                                          <p:attrName>style.visibility</p:attrName>
                                        </p:attrNameLst>
                                      </p:cBhvr>
                                      <p:to>
                                        <p:strVal val="visible"/>
                                      </p:to>
                                    </p:set>
                                    <p:animEffect transition="in" filter="checkerboard(across)">
                                      <p:cBhvr>
                                        <p:cTn id="35" dur="500"/>
                                        <p:tgtEl>
                                          <p:spTgt spid="21300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213001">
                                            <p:txEl>
                                              <p:pRg st="1" end="1"/>
                                            </p:txEl>
                                          </p:spTgt>
                                        </p:tgtEl>
                                        <p:attrNameLst>
                                          <p:attrName>style.visibility</p:attrName>
                                        </p:attrNameLst>
                                      </p:cBhvr>
                                      <p:to>
                                        <p:strVal val="visible"/>
                                      </p:to>
                                    </p:set>
                                    <p:animEffect transition="in" filter="checkerboard(across)">
                                      <p:cBhvr>
                                        <p:cTn id="40" dur="500"/>
                                        <p:tgtEl>
                                          <p:spTgt spid="213001">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213001">
                                            <p:txEl>
                                              <p:pRg st="2" end="2"/>
                                            </p:txEl>
                                          </p:spTgt>
                                        </p:tgtEl>
                                        <p:attrNameLst>
                                          <p:attrName>style.visibility</p:attrName>
                                        </p:attrNameLst>
                                      </p:cBhvr>
                                      <p:to>
                                        <p:strVal val="visible"/>
                                      </p:to>
                                    </p:set>
                                    <p:animEffect transition="in" filter="checkerboard(across)">
                                      <p:cBhvr>
                                        <p:cTn id="45" dur="500"/>
                                        <p:tgtEl>
                                          <p:spTgt spid="2130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autoUpdateAnimBg="0"/>
      <p:bldP spid="212998" grpId="0" build="p" autoUpdateAnimBg="0"/>
      <p:bldP spid="213000" grpId="0" autoUpdateAnimBg="0"/>
      <p:bldP spid="21300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1"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196610" name="Rectangle 2"/>
          <p:cNvSpPr>
            <a:spLocks noGrp="1" noChangeArrowheads="1"/>
          </p:cNvSpPr>
          <p:nvPr>
            <p:ph type="body" sz="half" idx="4294967295"/>
          </p:nvPr>
        </p:nvSpPr>
        <p:spPr>
          <a:xfrm>
            <a:off x="277813" y="1387475"/>
            <a:ext cx="8037512" cy="2239963"/>
          </a:xfrm>
        </p:spPr>
        <p:txBody>
          <a:bodyPr/>
          <a:lstStyle/>
          <a:p>
            <a:pPr marL="0" indent="0">
              <a:spcAft>
                <a:spcPct val="45000"/>
              </a:spcAft>
              <a:buFont typeface="Wingdings" pitchFamily="2" charset="2"/>
              <a:buNone/>
            </a:pPr>
            <a:r>
              <a:rPr lang="ru-RU"/>
              <a:t>Старые сочетания клавиш, начинавшиеся с CTRL, по-прежнему работают, и их можно использовать как раньше. </a:t>
            </a:r>
          </a:p>
          <a:p>
            <a:pPr marL="0" indent="0">
              <a:spcAft>
                <a:spcPct val="45000"/>
              </a:spcAft>
              <a:buFont typeface="Wingdings" pitchFamily="2" charset="2"/>
              <a:buNone/>
            </a:pPr>
            <a:r>
              <a:rPr lang="ru-RU"/>
              <a:t>Например, CTRL+C так же копирует что-то в буфер, а CTRL+V так же что-то вставляет из буфера. </a:t>
            </a:r>
          </a:p>
        </p:txBody>
      </p:sp>
      <p:sp>
        <p:nvSpPr>
          <p:cNvPr id="51203" name="Rectangle 3"/>
          <p:cNvSpPr>
            <a:spLocks noGrp="1" noChangeArrowheads="1"/>
          </p:cNvSpPr>
          <p:nvPr>
            <p:ph type="title" idx="4294967295"/>
          </p:nvPr>
        </p:nvSpPr>
        <p:spPr>
          <a:xfrm>
            <a:off x="260350" y="73025"/>
            <a:ext cx="8901113" cy="609600"/>
          </a:xfrm>
        </p:spPr>
        <p:txBody>
          <a:bodyPr anchorCtr="0"/>
          <a:lstStyle/>
          <a:p>
            <a:r>
              <a:rPr lang="ru-RU" sz="3800"/>
              <a:t>Что произошло с прежними сочетаниями клавиш? </a:t>
            </a:r>
          </a:p>
        </p:txBody>
      </p:sp>
      <p:sp>
        <p:nvSpPr>
          <p:cNvPr id="51204" name="Rectangle 4"/>
          <p:cNvSpPr>
            <a:spLocks noChangeArrowheads="1"/>
          </p:cNvSpPr>
          <p:nvPr/>
        </p:nvSpPr>
        <p:spPr bwMode="auto">
          <a:xfrm>
            <a:off x="1757363" y="3757613"/>
            <a:ext cx="5462587" cy="2522537"/>
          </a:xfrm>
          <a:prstGeom prst="rect">
            <a:avLst/>
          </a:prstGeom>
          <a:noFill/>
          <a:ln w="9525">
            <a:noFill/>
            <a:miter lim="800000"/>
            <a:headEnd/>
            <a:tailEnd/>
          </a:ln>
        </p:spPr>
        <p:txBody>
          <a:bodyPr/>
          <a:lstStyle/>
          <a:p>
            <a:pPr>
              <a:spcBef>
                <a:spcPct val="20000"/>
              </a:spcBef>
              <a:spcAft>
                <a:spcPct val="75000"/>
              </a:spcAft>
            </a:pPr>
            <a:endParaRPr lang="ru-RU" sz="2000"/>
          </a:p>
        </p:txBody>
      </p:sp>
      <p:sp>
        <p:nvSpPr>
          <p:cNvPr id="196613" name="Rectangle 5"/>
          <p:cNvSpPr>
            <a:spLocks noChangeArrowheads="1"/>
          </p:cNvSpPr>
          <p:nvPr/>
        </p:nvSpPr>
        <p:spPr bwMode="auto">
          <a:xfrm>
            <a:off x="277813" y="819150"/>
            <a:ext cx="8524875" cy="517525"/>
          </a:xfrm>
          <a:prstGeom prst="rect">
            <a:avLst/>
          </a:prstGeom>
          <a:noFill/>
          <a:ln w="9525">
            <a:noFill/>
            <a:miter lim="800000"/>
            <a:headEnd/>
            <a:tailEnd/>
          </a:ln>
        </p:spPr>
        <p:txBody>
          <a:bodyPr/>
          <a:lstStyle/>
          <a:p>
            <a:pPr>
              <a:spcBef>
                <a:spcPct val="20000"/>
              </a:spcBef>
              <a:spcAft>
                <a:spcPct val="75000"/>
              </a:spcAft>
            </a:pPr>
            <a:r>
              <a:rPr lang="ru-RU" sz="2000" b="1"/>
              <a:t>Работа со старыми сочетаниями клавиш</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96613">
                                            <p:txEl>
                                              <p:pRg st="0" end="0"/>
                                            </p:txEl>
                                          </p:spTgt>
                                        </p:tgtEl>
                                        <p:attrNameLst>
                                          <p:attrName>style.visibility</p:attrName>
                                        </p:attrNameLst>
                                      </p:cBhvr>
                                      <p:to>
                                        <p:strVal val="visible"/>
                                      </p:to>
                                    </p:set>
                                    <p:animEffect transition="in" filter="slide(fromLeft)">
                                      <p:cBhvr>
                                        <p:cTn id="7" dur="500"/>
                                        <p:tgtEl>
                                          <p:spTgt spid="1966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96610">
                                            <p:txEl>
                                              <p:pRg st="0" end="0"/>
                                            </p:txEl>
                                          </p:spTgt>
                                        </p:tgtEl>
                                        <p:attrNameLst>
                                          <p:attrName>style.visibility</p:attrName>
                                        </p:attrNameLst>
                                      </p:cBhvr>
                                      <p:to>
                                        <p:strVal val="visible"/>
                                      </p:to>
                                    </p:set>
                                    <p:animEffect transition="in" filter="slide(fromLeft)">
                                      <p:cBhvr>
                                        <p:cTn id="12" dur="500"/>
                                        <p:tgtEl>
                                          <p:spTgt spid="1966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96610">
                                            <p:txEl>
                                              <p:pRg st="1" end="1"/>
                                            </p:txEl>
                                          </p:spTgt>
                                        </p:tgtEl>
                                        <p:attrNameLst>
                                          <p:attrName>style.visibility</p:attrName>
                                        </p:attrNameLst>
                                      </p:cBhvr>
                                      <p:to>
                                        <p:strVal val="visible"/>
                                      </p:to>
                                    </p:set>
                                    <p:animEffect transition="in" filter="slide(fromLeft)">
                                      <p:cBhvr>
                                        <p:cTn id="17" dur="500"/>
                                        <p:tgtEl>
                                          <p:spTgt spid="1966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build="p" bldLvl="2" autoUpdateAnimBg="0"/>
      <p:bldP spid="196613" grpId="0" build="p" autoUpdateAnimBg="0" advAuto="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49"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53250" name="Rectangle 2"/>
          <p:cNvSpPr>
            <a:spLocks noGrp="1" noChangeArrowheads="1"/>
          </p:cNvSpPr>
          <p:nvPr>
            <p:ph type="title" idx="4294967295"/>
          </p:nvPr>
        </p:nvSpPr>
        <p:spPr>
          <a:xfrm>
            <a:off x="274638" y="63500"/>
            <a:ext cx="8904287" cy="614363"/>
          </a:xfrm>
        </p:spPr>
        <p:txBody>
          <a:bodyPr anchorCtr="0"/>
          <a:lstStyle/>
          <a:p>
            <a:r>
              <a:rPr lang="ru-RU"/>
              <a:t>Новый вид режима просмотра</a:t>
            </a:r>
          </a:p>
        </p:txBody>
      </p:sp>
      <p:sp>
        <p:nvSpPr>
          <p:cNvPr id="31747" name="Rectangle 3"/>
          <p:cNvSpPr>
            <a:spLocks noChangeArrowheads="1"/>
          </p:cNvSpPr>
          <p:nvPr/>
        </p:nvSpPr>
        <p:spPr bwMode="auto">
          <a:xfrm>
            <a:off x="6119813" y="801688"/>
            <a:ext cx="2795587" cy="2763837"/>
          </a:xfrm>
          <a:prstGeom prst="rect">
            <a:avLst/>
          </a:prstGeom>
          <a:noFill/>
          <a:ln w="9525">
            <a:noFill/>
            <a:miter lim="800000"/>
            <a:headEnd/>
            <a:tailEnd/>
          </a:ln>
        </p:spPr>
        <p:txBody>
          <a:bodyPr/>
          <a:lstStyle/>
          <a:p>
            <a:pPr>
              <a:spcBef>
                <a:spcPct val="20000"/>
              </a:spcBef>
              <a:spcAft>
                <a:spcPct val="75000"/>
              </a:spcAft>
            </a:pPr>
            <a:r>
              <a:rPr lang="ru-RU" sz="2000"/>
              <a:t>Не только лента является новшеством в Excel 2007. </a:t>
            </a:r>
          </a:p>
          <a:p>
            <a:pPr>
              <a:spcBef>
                <a:spcPct val="20000"/>
              </a:spcBef>
              <a:spcAft>
                <a:spcPct val="75000"/>
              </a:spcAft>
            </a:pPr>
            <a:r>
              <a:rPr lang="ru-RU" sz="2000" b="1"/>
              <a:t>Разметка страницы</a:t>
            </a:r>
            <a:r>
              <a:rPr lang="ru-RU" sz="2000"/>
              <a:t> — это тоже новая возможность. </a:t>
            </a:r>
          </a:p>
        </p:txBody>
      </p:sp>
      <p:sp>
        <p:nvSpPr>
          <p:cNvPr id="53252" name="Line 7"/>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sp>
        <p:nvSpPr>
          <p:cNvPr id="31754" name="Rectangle 10"/>
          <p:cNvSpPr>
            <a:spLocks noChangeArrowheads="1"/>
          </p:cNvSpPr>
          <p:nvPr/>
        </p:nvSpPr>
        <p:spPr bwMode="auto">
          <a:xfrm>
            <a:off x="277813" y="3994150"/>
            <a:ext cx="5926137" cy="450850"/>
          </a:xfrm>
          <a:prstGeom prst="rect">
            <a:avLst/>
          </a:prstGeom>
          <a:noFill/>
          <a:ln w="9525">
            <a:noFill/>
            <a:miter lim="800000"/>
            <a:headEnd/>
            <a:tailEnd/>
          </a:ln>
        </p:spPr>
        <p:txBody>
          <a:bodyPr/>
          <a:lstStyle/>
          <a:p>
            <a:pPr>
              <a:spcBef>
                <a:spcPct val="20000"/>
              </a:spcBef>
            </a:pPr>
            <a:r>
              <a:rPr lang="ru-RU">
                <a:solidFill>
                  <a:srgbClr val="FFCC00"/>
                </a:solidFill>
              </a:rPr>
              <a:t>Если вы уже работали в режиме предварительного просмотра в Microsoft Office Word, вам будет приятно увидеть похожие возможности и в Excel. </a:t>
            </a:r>
            <a:endParaRPr lang="ru-RU"/>
          </a:p>
          <a:p>
            <a:pPr>
              <a:spcBef>
                <a:spcPct val="20000"/>
              </a:spcBef>
            </a:pPr>
            <a:endParaRPr lang="ru-RU"/>
          </a:p>
        </p:txBody>
      </p:sp>
      <p:pic>
        <p:nvPicPr>
          <p:cNvPr id="53254" name="Picture 15" descr="Режим разметки страницы"/>
          <p:cNvPicPr>
            <a:picLocks noGrp="1" noChangeAspect="1" noChangeArrowheads="1"/>
          </p:cNvPicPr>
          <p:nvPr>
            <p:ph sz="half" idx="4294967295"/>
          </p:nvPr>
        </p:nvPicPr>
        <p:blipFill>
          <a:blip r:embed="rId3"/>
          <a:srcRect/>
          <a:stretch>
            <a:fillRect/>
          </a:stretch>
        </p:blipFill>
        <p:spPr>
          <a:xfrm>
            <a:off x="457200" y="1595438"/>
            <a:ext cx="5516563" cy="2473325"/>
          </a:xfr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slide(fromTop)">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slide(fromTop)">
                                      <p:cBhvr>
                                        <p:cTn id="12" dur="5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31754">
                                            <p:txEl>
                                              <p:pRg st="0" end="0"/>
                                            </p:txEl>
                                          </p:spTgt>
                                        </p:tgtEl>
                                        <p:attrNameLst>
                                          <p:attrName>style.visibility</p:attrName>
                                        </p:attrNameLst>
                                      </p:cBhvr>
                                      <p:to>
                                        <p:strVal val="visible"/>
                                      </p:to>
                                    </p:set>
                                    <p:animEffect transition="in" filter="slide(fromLeft)">
                                      <p:cBhvr>
                                        <p:cTn id="17" dur="500"/>
                                        <p:tgtEl>
                                          <p:spTgt spid="317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P spid="31754"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5"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5126" name="Rectangle 2"/>
          <p:cNvSpPr>
            <a:spLocks noGrp="1" noChangeArrowheads="1"/>
          </p:cNvSpPr>
          <p:nvPr>
            <p:ph type="title" idx="4294967295"/>
          </p:nvPr>
        </p:nvSpPr>
        <p:spPr>
          <a:xfrm>
            <a:off x="274638" y="63500"/>
            <a:ext cx="8904287" cy="614363"/>
          </a:xfrm>
        </p:spPr>
        <p:txBody>
          <a:bodyPr anchorCtr="0"/>
          <a:lstStyle/>
          <a:p>
            <a:r>
              <a:rPr lang="ru-RU"/>
              <a:t>Новый вид режима просмотра</a:t>
            </a:r>
          </a:p>
        </p:txBody>
      </p:sp>
      <p:sp>
        <p:nvSpPr>
          <p:cNvPr id="206851" name="Rectangle 3"/>
          <p:cNvSpPr>
            <a:spLocks noChangeArrowheads="1"/>
          </p:cNvSpPr>
          <p:nvPr/>
        </p:nvSpPr>
        <p:spPr bwMode="auto">
          <a:xfrm>
            <a:off x="6119813" y="819150"/>
            <a:ext cx="3024187" cy="2763838"/>
          </a:xfrm>
          <a:prstGeom prst="rect">
            <a:avLst/>
          </a:prstGeom>
          <a:noFill/>
          <a:ln w="9525">
            <a:noFill/>
            <a:miter lim="800000"/>
            <a:headEnd/>
            <a:tailEnd/>
          </a:ln>
        </p:spPr>
        <p:txBody>
          <a:bodyPr/>
          <a:lstStyle/>
          <a:p>
            <a:r>
              <a:rPr lang="ru-RU" sz="2000"/>
              <a:t>Чтобы увидеть новый режим просмотра, нажмите кнопку </a:t>
            </a:r>
            <a:r>
              <a:rPr lang="ru-RU" sz="2000" b="1"/>
              <a:t>Разметка страницы</a:t>
            </a:r>
            <a:r>
              <a:rPr lang="ru-RU" sz="2000"/>
              <a:t> на панели инструментов </a:t>
            </a:r>
            <a:r>
              <a:rPr lang="ru-RU" sz="2000" b="1"/>
              <a:t>Вид</a:t>
            </a:r>
            <a:r>
              <a:rPr lang="cs-CZ" sz="2000" b="1"/>
              <a:t>             </a:t>
            </a:r>
            <a:r>
              <a:rPr lang="ru-RU" sz="2000"/>
              <a:t>.</a:t>
            </a:r>
          </a:p>
        </p:txBody>
      </p:sp>
      <p:graphicFrame>
        <p:nvGraphicFramePr>
          <p:cNvPr id="206852" name="Object 4"/>
          <p:cNvGraphicFramePr>
            <a:graphicFrameLocks noChangeAspect="1"/>
          </p:cNvGraphicFramePr>
          <p:nvPr/>
        </p:nvGraphicFramePr>
        <p:xfrm>
          <a:off x="339725" y="4535488"/>
          <a:ext cx="269875" cy="303212"/>
        </p:xfrm>
        <a:graphic>
          <a:graphicData uri="http://schemas.openxmlformats.org/presentationml/2006/ole">
            <p:oleObj spid="_x0000_s5122" name="Visio" r:id="rId4" imgW="270231" imgH="303063" progId="">
              <p:embed/>
            </p:oleObj>
          </a:graphicData>
        </a:graphic>
      </p:graphicFrame>
      <p:graphicFrame>
        <p:nvGraphicFramePr>
          <p:cNvPr id="206853" name="Object 5"/>
          <p:cNvGraphicFramePr>
            <a:graphicFrameLocks noChangeAspect="1"/>
          </p:cNvGraphicFramePr>
          <p:nvPr/>
        </p:nvGraphicFramePr>
        <p:xfrm>
          <a:off x="339725" y="4983163"/>
          <a:ext cx="269875" cy="303212"/>
        </p:xfrm>
        <a:graphic>
          <a:graphicData uri="http://schemas.openxmlformats.org/presentationml/2006/ole">
            <p:oleObj spid="_x0000_s5123" name="Visio" r:id="rId5" imgW="270231" imgH="303063" progId="">
              <p:embed/>
            </p:oleObj>
          </a:graphicData>
        </a:graphic>
      </p:graphicFrame>
      <p:graphicFrame>
        <p:nvGraphicFramePr>
          <p:cNvPr id="206854" name="Object 6"/>
          <p:cNvGraphicFramePr>
            <a:graphicFrameLocks noChangeAspect="1"/>
          </p:cNvGraphicFramePr>
          <p:nvPr/>
        </p:nvGraphicFramePr>
        <p:xfrm>
          <a:off x="339725" y="5446713"/>
          <a:ext cx="269875" cy="303212"/>
        </p:xfrm>
        <a:graphic>
          <a:graphicData uri="http://schemas.openxmlformats.org/presentationml/2006/ole">
            <p:oleObj spid="_x0000_s5124" name="Visio" r:id="rId6" imgW="270231" imgH="303063" progId="">
              <p:embed/>
            </p:oleObj>
          </a:graphicData>
        </a:graphic>
      </p:graphicFrame>
      <p:sp>
        <p:nvSpPr>
          <p:cNvPr id="5128" name="Line 7"/>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sp>
        <p:nvSpPr>
          <p:cNvPr id="206856" name="Rectangle 8"/>
          <p:cNvSpPr>
            <a:spLocks noChangeArrowheads="1"/>
          </p:cNvSpPr>
          <p:nvPr/>
        </p:nvSpPr>
        <p:spPr bwMode="auto">
          <a:xfrm>
            <a:off x="676275" y="4502150"/>
            <a:ext cx="5940425" cy="1274763"/>
          </a:xfrm>
          <a:prstGeom prst="rect">
            <a:avLst/>
          </a:prstGeom>
          <a:noFill/>
          <a:ln w="9525">
            <a:noFill/>
            <a:miter lim="800000"/>
            <a:headEnd/>
            <a:tailEnd/>
          </a:ln>
        </p:spPr>
        <p:txBody>
          <a:bodyPr>
            <a:spAutoFit/>
          </a:bodyPr>
          <a:lstStyle/>
          <a:p>
            <a:pPr>
              <a:spcBef>
                <a:spcPct val="20000"/>
              </a:spcBef>
              <a:spcAft>
                <a:spcPct val="45000"/>
              </a:spcAft>
            </a:pPr>
            <a:r>
              <a:rPr lang="ru-RU">
                <a:solidFill>
                  <a:srgbClr val="FFCC00"/>
                </a:solidFill>
              </a:rPr>
              <a:t>Заголовки столбцов.</a:t>
            </a:r>
          </a:p>
          <a:p>
            <a:pPr>
              <a:spcBef>
                <a:spcPct val="20000"/>
              </a:spcBef>
              <a:spcAft>
                <a:spcPct val="45000"/>
              </a:spcAft>
            </a:pPr>
            <a:r>
              <a:rPr lang="ru-RU">
                <a:solidFill>
                  <a:srgbClr val="FFCC00"/>
                </a:solidFill>
              </a:rPr>
              <a:t>Заголовки строк.</a:t>
            </a:r>
          </a:p>
          <a:p>
            <a:pPr>
              <a:spcBef>
                <a:spcPct val="20000"/>
              </a:spcBef>
              <a:spcAft>
                <a:spcPct val="45000"/>
              </a:spcAft>
            </a:pPr>
            <a:r>
              <a:rPr lang="ru-RU">
                <a:solidFill>
                  <a:srgbClr val="FFCC00"/>
                </a:solidFill>
              </a:rPr>
              <a:t>Линейки для полей.</a:t>
            </a:r>
          </a:p>
        </p:txBody>
      </p:sp>
      <p:sp>
        <p:nvSpPr>
          <p:cNvPr id="206857" name="Rectangle 9"/>
          <p:cNvSpPr>
            <a:spLocks noChangeArrowheads="1"/>
          </p:cNvSpPr>
          <p:nvPr/>
        </p:nvSpPr>
        <p:spPr bwMode="auto">
          <a:xfrm>
            <a:off x="277813" y="3994150"/>
            <a:ext cx="5926137" cy="450850"/>
          </a:xfrm>
          <a:prstGeom prst="rect">
            <a:avLst/>
          </a:prstGeom>
          <a:noFill/>
          <a:ln w="9525">
            <a:noFill/>
            <a:miter lim="800000"/>
            <a:headEnd/>
            <a:tailEnd/>
          </a:ln>
        </p:spPr>
        <p:txBody>
          <a:bodyPr/>
          <a:lstStyle/>
          <a:p>
            <a:pPr>
              <a:spcBef>
                <a:spcPct val="20000"/>
              </a:spcBef>
              <a:spcAft>
                <a:spcPct val="75000"/>
              </a:spcAft>
            </a:pPr>
            <a:r>
              <a:rPr lang="ru-RU">
                <a:solidFill>
                  <a:srgbClr val="FFCC00"/>
                </a:solidFill>
              </a:rPr>
              <a:t>Вот что вы увидите в таблице:</a:t>
            </a:r>
          </a:p>
        </p:txBody>
      </p:sp>
      <p:pic>
        <p:nvPicPr>
          <p:cNvPr id="5131" name="Picture 10" descr="Режим разметки страницы"/>
          <p:cNvPicPr>
            <a:picLocks noChangeAspect="1" noChangeArrowheads="1"/>
          </p:cNvPicPr>
          <p:nvPr>
            <p:ph sz="half" idx="4294967295"/>
          </p:nvPr>
        </p:nvPicPr>
        <p:blipFill>
          <a:blip r:embed="rId7"/>
          <a:srcRect/>
          <a:stretch>
            <a:fillRect/>
          </a:stretch>
        </p:blipFill>
        <p:spPr>
          <a:xfrm>
            <a:off x="457200" y="1595438"/>
            <a:ext cx="5516563" cy="2473325"/>
          </a:xfrm>
        </p:spPr>
      </p:pic>
      <p:pic>
        <p:nvPicPr>
          <p:cNvPr id="206859" name="Picture 11" descr="Панель инструментов «Вид»"/>
          <p:cNvPicPr>
            <a:picLocks noChangeAspect="1" noChangeArrowheads="1"/>
          </p:cNvPicPr>
          <p:nvPr/>
        </p:nvPicPr>
        <p:blipFill>
          <a:blip r:embed="rId8"/>
          <a:srcRect/>
          <a:stretch>
            <a:fillRect/>
          </a:stretch>
        </p:blipFill>
        <p:spPr bwMode="auto">
          <a:xfrm>
            <a:off x="6762750" y="2381250"/>
            <a:ext cx="850900" cy="274638"/>
          </a:xfrm>
          <a:prstGeom prst="rect">
            <a:avLst/>
          </a:prstGeom>
          <a:noFill/>
          <a:ln w="9525">
            <a:noFill/>
            <a:miter lim="800000"/>
            <a:headEnd/>
            <a:tailEnd/>
          </a:ln>
        </p:spPr>
      </p:pic>
      <p:sp>
        <p:nvSpPr>
          <p:cNvPr id="206860" name="Rectangle 12"/>
          <p:cNvSpPr>
            <a:spLocks noChangeArrowheads="1"/>
          </p:cNvSpPr>
          <p:nvPr/>
        </p:nvSpPr>
        <p:spPr bwMode="auto">
          <a:xfrm>
            <a:off x="7023100" y="2387600"/>
            <a:ext cx="320675" cy="257175"/>
          </a:xfrm>
          <a:prstGeom prst="rect">
            <a:avLst/>
          </a:prstGeom>
          <a:noFill/>
          <a:ln w="19050">
            <a:solidFill>
              <a:srgbClr val="FF0000"/>
            </a:solidFill>
            <a:miter lim="800000"/>
            <a:headEnd/>
            <a:tailEnd/>
          </a:ln>
        </p:spPr>
        <p:txBody>
          <a:bodyPr wrap="none" anchor="ctr"/>
          <a:lstStyle/>
          <a:p>
            <a:endParaRPr lang="ru-RU"/>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06851">
                                            <p:txEl>
                                              <p:pRg st="0" end="0"/>
                                            </p:txEl>
                                          </p:spTgt>
                                        </p:tgtEl>
                                        <p:attrNameLst>
                                          <p:attrName>style.visibility</p:attrName>
                                        </p:attrNameLst>
                                      </p:cBhvr>
                                      <p:to>
                                        <p:strVal val="visible"/>
                                      </p:to>
                                    </p:set>
                                    <p:animEffect transition="in" filter="slide(fromTop)">
                                      <p:cBhvr>
                                        <p:cTn id="7" dur="500"/>
                                        <p:tgtEl>
                                          <p:spTgt spid="206851">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06859"/>
                                        </p:tgtEl>
                                        <p:attrNameLst>
                                          <p:attrName>style.visibility</p:attrName>
                                        </p:attrNameLst>
                                      </p:cBhvr>
                                      <p:to>
                                        <p:strVal val="visible"/>
                                      </p:to>
                                    </p:set>
                                    <p:animEffect transition="in" filter="dissolve">
                                      <p:cBhvr>
                                        <p:cTn id="11" dur="500"/>
                                        <p:tgtEl>
                                          <p:spTgt spid="20685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06860"/>
                                        </p:tgtEl>
                                        <p:attrNameLst>
                                          <p:attrName>style.visibility</p:attrName>
                                        </p:attrNameLst>
                                      </p:cBhvr>
                                      <p:to>
                                        <p:strVal val="visible"/>
                                      </p:to>
                                    </p:set>
                                    <p:animEffect transition="in" filter="dissolve">
                                      <p:cBhvr>
                                        <p:cTn id="15" dur="500"/>
                                        <p:tgtEl>
                                          <p:spTgt spid="206860"/>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206857">
                                            <p:txEl>
                                              <p:pRg st="0" end="0"/>
                                            </p:txEl>
                                          </p:spTgt>
                                        </p:tgtEl>
                                        <p:attrNameLst>
                                          <p:attrName>style.visibility</p:attrName>
                                        </p:attrNameLst>
                                      </p:cBhvr>
                                      <p:to>
                                        <p:strVal val="visible"/>
                                      </p:to>
                                    </p:set>
                                    <p:animEffect transition="in" filter="slide(fromLeft)">
                                      <p:cBhvr>
                                        <p:cTn id="20" dur="500"/>
                                        <p:tgtEl>
                                          <p:spTgt spid="20685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06852"/>
                                        </p:tgtEl>
                                        <p:attrNameLst>
                                          <p:attrName>style.visibility</p:attrName>
                                        </p:attrNameLst>
                                      </p:cBhvr>
                                      <p:to>
                                        <p:strVal val="visible"/>
                                      </p:to>
                                    </p:set>
                                    <p:animEffect transition="in" filter="dissolve">
                                      <p:cBhvr>
                                        <p:cTn id="25" dur="500"/>
                                        <p:tgtEl>
                                          <p:spTgt spid="206852"/>
                                        </p:tgtEl>
                                      </p:cBhvr>
                                    </p:animEffect>
                                  </p:childTnLst>
                                </p:cTn>
                              </p:par>
                            </p:childTnLst>
                          </p:cTn>
                        </p:par>
                        <p:par>
                          <p:cTn id="26" fill="hold">
                            <p:stCondLst>
                              <p:cond delay="500"/>
                            </p:stCondLst>
                            <p:childTnLst>
                              <p:par>
                                <p:cTn id="27" presetID="9" presetClass="entr" presetSubtype="0" fill="hold" nodeType="afterEffect">
                                  <p:stCondLst>
                                    <p:cond delay="0"/>
                                  </p:stCondLst>
                                  <p:childTnLst>
                                    <p:set>
                                      <p:cBhvr>
                                        <p:cTn id="28" dur="1" fill="hold">
                                          <p:stCondLst>
                                            <p:cond delay="0"/>
                                          </p:stCondLst>
                                        </p:cTn>
                                        <p:tgtEl>
                                          <p:spTgt spid="206853"/>
                                        </p:tgtEl>
                                        <p:attrNameLst>
                                          <p:attrName>style.visibility</p:attrName>
                                        </p:attrNameLst>
                                      </p:cBhvr>
                                      <p:to>
                                        <p:strVal val="visible"/>
                                      </p:to>
                                    </p:set>
                                    <p:animEffect transition="in" filter="dissolve">
                                      <p:cBhvr>
                                        <p:cTn id="29" dur="500"/>
                                        <p:tgtEl>
                                          <p:spTgt spid="206853"/>
                                        </p:tgtEl>
                                      </p:cBhvr>
                                    </p:animEffect>
                                  </p:childTnLst>
                                </p:cTn>
                              </p:par>
                            </p:childTnLst>
                          </p:cTn>
                        </p:par>
                        <p:par>
                          <p:cTn id="30" fill="hold">
                            <p:stCondLst>
                              <p:cond delay="1000"/>
                            </p:stCondLst>
                            <p:childTnLst>
                              <p:par>
                                <p:cTn id="31" presetID="9" presetClass="entr" presetSubtype="0" fill="hold" nodeType="afterEffect">
                                  <p:stCondLst>
                                    <p:cond delay="0"/>
                                  </p:stCondLst>
                                  <p:childTnLst>
                                    <p:set>
                                      <p:cBhvr>
                                        <p:cTn id="32" dur="1" fill="hold">
                                          <p:stCondLst>
                                            <p:cond delay="0"/>
                                          </p:stCondLst>
                                        </p:cTn>
                                        <p:tgtEl>
                                          <p:spTgt spid="206854"/>
                                        </p:tgtEl>
                                        <p:attrNameLst>
                                          <p:attrName>style.visibility</p:attrName>
                                        </p:attrNameLst>
                                      </p:cBhvr>
                                      <p:to>
                                        <p:strVal val="visible"/>
                                      </p:to>
                                    </p:set>
                                    <p:animEffect transition="in" filter="dissolve">
                                      <p:cBhvr>
                                        <p:cTn id="33" dur="500"/>
                                        <p:tgtEl>
                                          <p:spTgt spid="206854"/>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206856">
                                            <p:txEl>
                                              <p:pRg st="0" end="0"/>
                                            </p:txEl>
                                          </p:spTgt>
                                        </p:tgtEl>
                                        <p:attrNameLst>
                                          <p:attrName>style.visibility</p:attrName>
                                        </p:attrNameLst>
                                      </p:cBhvr>
                                      <p:to>
                                        <p:strVal val="visible"/>
                                      </p:to>
                                    </p:set>
                                    <p:animEffect transition="in" filter="checkerboard(across)">
                                      <p:cBhvr>
                                        <p:cTn id="38" dur="500"/>
                                        <p:tgtEl>
                                          <p:spTgt spid="20685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206856">
                                            <p:txEl>
                                              <p:pRg st="1" end="1"/>
                                            </p:txEl>
                                          </p:spTgt>
                                        </p:tgtEl>
                                        <p:attrNameLst>
                                          <p:attrName>style.visibility</p:attrName>
                                        </p:attrNameLst>
                                      </p:cBhvr>
                                      <p:to>
                                        <p:strVal val="visible"/>
                                      </p:to>
                                    </p:set>
                                    <p:animEffect transition="in" filter="checkerboard(across)">
                                      <p:cBhvr>
                                        <p:cTn id="43" dur="500"/>
                                        <p:tgtEl>
                                          <p:spTgt spid="206856">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206856">
                                            <p:txEl>
                                              <p:pRg st="2" end="2"/>
                                            </p:txEl>
                                          </p:spTgt>
                                        </p:tgtEl>
                                        <p:attrNameLst>
                                          <p:attrName>style.visibility</p:attrName>
                                        </p:attrNameLst>
                                      </p:cBhvr>
                                      <p:to>
                                        <p:strVal val="visible"/>
                                      </p:to>
                                    </p:set>
                                    <p:animEffect transition="in" filter="checkerboard(across)">
                                      <p:cBhvr>
                                        <p:cTn id="48" dur="500"/>
                                        <p:tgtEl>
                                          <p:spTgt spid="2068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autoUpdateAnimBg="0" advAuto="0"/>
      <p:bldP spid="206856" grpId="0" build="p" autoUpdateAnimBg="0"/>
      <p:bldP spid="206857" grpId="0" build="p" autoUpdateAnimBg="0"/>
      <p:bldP spid="2068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58370" name="Rectangle 2"/>
          <p:cNvSpPr>
            <a:spLocks noGrp="1" noChangeArrowheads="1"/>
          </p:cNvSpPr>
          <p:nvPr>
            <p:ph type="title" idx="4294967295"/>
          </p:nvPr>
        </p:nvSpPr>
        <p:spPr>
          <a:xfrm>
            <a:off x="274638" y="63500"/>
            <a:ext cx="8904287" cy="614363"/>
          </a:xfrm>
        </p:spPr>
        <p:txBody>
          <a:bodyPr anchorCtr="0"/>
          <a:lstStyle/>
          <a:p>
            <a:r>
              <a:rPr lang="ru-RU"/>
              <a:t>Новый вид режима просмотра</a:t>
            </a:r>
          </a:p>
        </p:txBody>
      </p:sp>
      <p:sp>
        <p:nvSpPr>
          <p:cNvPr id="204803" name="Rectangle 3"/>
          <p:cNvSpPr>
            <a:spLocks noChangeArrowheads="1"/>
          </p:cNvSpPr>
          <p:nvPr/>
        </p:nvSpPr>
        <p:spPr bwMode="auto">
          <a:xfrm>
            <a:off x="6119813" y="836613"/>
            <a:ext cx="3024187" cy="1743075"/>
          </a:xfrm>
          <a:prstGeom prst="rect">
            <a:avLst/>
          </a:prstGeom>
          <a:noFill/>
          <a:ln w="9525">
            <a:noFill/>
            <a:miter lim="800000"/>
            <a:headEnd/>
            <a:tailEnd/>
          </a:ln>
        </p:spPr>
        <p:txBody>
          <a:bodyPr/>
          <a:lstStyle/>
          <a:p>
            <a:pPr>
              <a:spcBef>
                <a:spcPct val="20000"/>
              </a:spcBef>
              <a:spcAft>
                <a:spcPct val="75000"/>
              </a:spcAft>
            </a:pPr>
            <a:r>
              <a:rPr lang="ru-RU"/>
              <a:t>В режиме разметки страницы показаны поля страницы (вверху, по сторонам и внизу листа) и участок синего цвета между листами. </a:t>
            </a:r>
          </a:p>
        </p:txBody>
      </p:sp>
      <p:sp>
        <p:nvSpPr>
          <p:cNvPr id="58372" name="Line 4"/>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sp>
        <p:nvSpPr>
          <p:cNvPr id="204805" name="Rectangle 5"/>
          <p:cNvSpPr>
            <a:spLocks noChangeArrowheads="1"/>
          </p:cNvSpPr>
          <p:nvPr/>
        </p:nvSpPr>
        <p:spPr bwMode="auto">
          <a:xfrm>
            <a:off x="277813" y="3994150"/>
            <a:ext cx="5926137" cy="450850"/>
          </a:xfrm>
          <a:prstGeom prst="rect">
            <a:avLst/>
          </a:prstGeom>
          <a:noFill/>
          <a:ln w="9525">
            <a:noFill/>
            <a:miter lim="800000"/>
            <a:headEnd/>
            <a:tailEnd/>
          </a:ln>
        </p:spPr>
        <p:txBody>
          <a:bodyPr/>
          <a:lstStyle/>
          <a:p>
            <a:pPr>
              <a:spcBef>
                <a:spcPct val="20000"/>
              </a:spcBef>
              <a:spcAft>
                <a:spcPct val="75000"/>
              </a:spcAft>
            </a:pPr>
            <a:r>
              <a:rPr lang="ru-RU">
                <a:solidFill>
                  <a:srgbClr val="FFCC00"/>
                </a:solidFill>
              </a:rPr>
              <a:t>Другие преимущества нового режима просмотра:</a:t>
            </a:r>
          </a:p>
        </p:txBody>
      </p:sp>
      <p:pic>
        <p:nvPicPr>
          <p:cNvPr id="58374" name="Picture 6" descr="Режим разметки страницы"/>
          <p:cNvPicPr>
            <a:picLocks noChangeAspect="1" noChangeArrowheads="1"/>
          </p:cNvPicPr>
          <p:nvPr>
            <p:ph sz="half" idx="4294967295"/>
          </p:nvPr>
        </p:nvPicPr>
        <p:blipFill>
          <a:blip r:embed="rId3"/>
          <a:srcRect/>
          <a:stretch>
            <a:fillRect/>
          </a:stretch>
        </p:blipFill>
        <p:spPr>
          <a:xfrm>
            <a:off x="457200" y="1595438"/>
            <a:ext cx="5516563" cy="2473325"/>
          </a:xfrm>
        </p:spPr>
      </p:pic>
      <p:sp>
        <p:nvSpPr>
          <p:cNvPr id="204808" name="Rectangle 8"/>
          <p:cNvSpPr>
            <a:spLocks noChangeArrowheads="1"/>
          </p:cNvSpPr>
          <p:nvPr/>
        </p:nvSpPr>
        <p:spPr bwMode="auto">
          <a:xfrm>
            <a:off x="242888" y="4421188"/>
            <a:ext cx="7823200" cy="1495425"/>
          </a:xfrm>
          <a:prstGeom prst="rect">
            <a:avLst/>
          </a:prstGeom>
          <a:noFill/>
          <a:ln w="9525">
            <a:noFill/>
            <a:miter lim="800000"/>
            <a:headEnd/>
            <a:tailEnd/>
          </a:ln>
        </p:spPr>
        <p:txBody>
          <a:bodyPr>
            <a:spAutoFit/>
          </a:bodyPr>
          <a:lstStyle/>
          <a:p>
            <a:pPr marL="176213" indent="-176213">
              <a:spcBef>
                <a:spcPct val="20000"/>
              </a:spcBef>
              <a:spcAft>
                <a:spcPct val="35000"/>
              </a:spcAft>
              <a:buFontTx/>
              <a:buChar char="•"/>
            </a:pPr>
            <a:r>
              <a:rPr lang="ru-RU">
                <a:solidFill>
                  <a:srgbClr val="FFCC00"/>
                </a:solidFill>
              </a:rPr>
              <a:t>Нет необходимости использовать режим предварительного просмотра, чтобы выявить проблемы перед печатью. </a:t>
            </a:r>
          </a:p>
          <a:p>
            <a:pPr marL="176213" indent="-176213">
              <a:spcBef>
                <a:spcPct val="20000"/>
              </a:spcBef>
              <a:spcAft>
                <a:spcPct val="35000"/>
              </a:spcAft>
              <a:buFontTx/>
              <a:buChar char="•"/>
            </a:pPr>
            <a:r>
              <a:rPr lang="ru-RU">
                <a:solidFill>
                  <a:srgbClr val="FFCC00"/>
                </a:solidFill>
              </a:rPr>
              <a:t>Проще добавлять колонтитулы. </a:t>
            </a:r>
          </a:p>
          <a:p>
            <a:pPr marL="176213" indent="-176213">
              <a:spcBef>
                <a:spcPct val="20000"/>
              </a:spcBef>
              <a:spcAft>
                <a:spcPct val="35000"/>
              </a:spcAft>
              <a:buFontTx/>
              <a:buChar char="•"/>
            </a:pPr>
            <a:r>
              <a:rPr lang="ru-RU">
                <a:solidFill>
                  <a:srgbClr val="FFCC00"/>
                </a:solidFill>
              </a:rPr>
              <a:t>Можно просматривать разные книги в разных режимах.</a:t>
            </a:r>
          </a:p>
        </p:txBody>
      </p:sp>
      <p:sp>
        <p:nvSpPr>
          <p:cNvPr id="204809" name="Rectangle 9"/>
          <p:cNvSpPr>
            <a:spLocks noChangeArrowheads="1"/>
          </p:cNvSpPr>
          <p:nvPr/>
        </p:nvSpPr>
        <p:spPr bwMode="auto">
          <a:xfrm>
            <a:off x="6119813" y="2778125"/>
            <a:ext cx="3024187" cy="1063625"/>
          </a:xfrm>
          <a:prstGeom prst="rect">
            <a:avLst/>
          </a:prstGeom>
          <a:noFill/>
          <a:ln w="9525">
            <a:noFill/>
            <a:miter lim="800000"/>
            <a:headEnd/>
            <a:tailEnd/>
          </a:ln>
        </p:spPr>
        <p:txBody>
          <a:bodyPr/>
          <a:lstStyle/>
          <a:p>
            <a:pPr>
              <a:spcBef>
                <a:spcPct val="20000"/>
              </a:spcBef>
              <a:spcAft>
                <a:spcPct val="75000"/>
              </a:spcAft>
            </a:pPr>
            <a:r>
              <a:rPr lang="ru-RU"/>
              <a:t>Верхние и нижние линейки предназначены для настройки полей.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slide(fromTop)">
                                      <p:cBhvr>
                                        <p:cTn id="7" dur="500"/>
                                        <p:tgtEl>
                                          <p:spTgt spid="204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04809">
                                            <p:txEl>
                                              <p:pRg st="0" end="0"/>
                                            </p:txEl>
                                          </p:spTgt>
                                        </p:tgtEl>
                                        <p:attrNameLst>
                                          <p:attrName>style.visibility</p:attrName>
                                        </p:attrNameLst>
                                      </p:cBhvr>
                                      <p:to>
                                        <p:strVal val="visible"/>
                                      </p:to>
                                    </p:set>
                                    <p:animEffect transition="in" filter="slide(fromTop)">
                                      <p:cBhvr>
                                        <p:cTn id="12" dur="500"/>
                                        <p:tgtEl>
                                          <p:spTgt spid="20480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04805">
                                            <p:txEl>
                                              <p:pRg st="0" end="0"/>
                                            </p:txEl>
                                          </p:spTgt>
                                        </p:tgtEl>
                                        <p:attrNameLst>
                                          <p:attrName>style.visibility</p:attrName>
                                        </p:attrNameLst>
                                      </p:cBhvr>
                                      <p:to>
                                        <p:strVal val="visible"/>
                                      </p:to>
                                    </p:set>
                                    <p:animEffect transition="in" filter="slide(fromLeft)">
                                      <p:cBhvr>
                                        <p:cTn id="17" dur="500"/>
                                        <p:tgtEl>
                                          <p:spTgt spid="20480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4808">
                                            <p:txEl>
                                              <p:pRg st="0" end="0"/>
                                            </p:txEl>
                                          </p:spTgt>
                                        </p:tgtEl>
                                        <p:attrNameLst>
                                          <p:attrName>style.visibility</p:attrName>
                                        </p:attrNameLst>
                                      </p:cBhvr>
                                      <p:to>
                                        <p:strVal val="visible"/>
                                      </p:to>
                                    </p:set>
                                    <p:animEffect transition="in" filter="checkerboard(across)">
                                      <p:cBhvr>
                                        <p:cTn id="22" dur="500"/>
                                        <p:tgtEl>
                                          <p:spTgt spid="20480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4808">
                                            <p:txEl>
                                              <p:pRg st="1" end="1"/>
                                            </p:txEl>
                                          </p:spTgt>
                                        </p:tgtEl>
                                        <p:attrNameLst>
                                          <p:attrName>style.visibility</p:attrName>
                                        </p:attrNameLst>
                                      </p:cBhvr>
                                      <p:to>
                                        <p:strVal val="visible"/>
                                      </p:to>
                                    </p:set>
                                    <p:animEffect transition="in" filter="checkerboard(across)">
                                      <p:cBhvr>
                                        <p:cTn id="27" dur="500"/>
                                        <p:tgtEl>
                                          <p:spTgt spid="20480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04808">
                                            <p:txEl>
                                              <p:pRg st="2" end="2"/>
                                            </p:txEl>
                                          </p:spTgt>
                                        </p:tgtEl>
                                        <p:attrNameLst>
                                          <p:attrName>style.visibility</p:attrName>
                                        </p:attrNameLst>
                                      </p:cBhvr>
                                      <p:to>
                                        <p:strVal val="visible"/>
                                      </p:to>
                                    </p:set>
                                    <p:animEffect transition="in" filter="checkerboard(across)">
                                      <p:cBhvr>
                                        <p:cTn id="32" dur="500"/>
                                        <p:tgtEl>
                                          <p:spTgt spid="2048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autoUpdateAnimBg="0" advAuto="0"/>
      <p:bldP spid="204805" grpId="0" build="p" autoUpdateAnimBg="0"/>
      <p:bldP spid="204808" grpId="0" build="p" autoUpdateAnimBg="0"/>
      <p:bldP spid="20480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Footer Placeholder 4"/>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18434" name="Rectangle 2"/>
          <p:cNvSpPr>
            <a:spLocks noGrp="1" noChangeArrowheads="1"/>
          </p:cNvSpPr>
          <p:nvPr>
            <p:ph type="title" idx="4294967295"/>
          </p:nvPr>
        </p:nvSpPr>
        <p:spPr>
          <a:xfrm>
            <a:off x="249238" y="73025"/>
            <a:ext cx="8229600" cy="609600"/>
          </a:xfrm>
        </p:spPr>
        <p:txBody>
          <a:bodyPr anchorCtr="0"/>
          <a:lstStyle/>
          <a:p>
            <a:r>
              <a:rPr lang="ru-RU"/>
              <a:t>Содержание курса</a:t>
            </a:r>
          </a:p>
        </p:txBody>
      </p:sp>
      <p:sp>
        <p:nvSpPr>
          <p:cNvPr id="10243" name="Rectangle 3"/>
          <p:cNvSpPr>
            <a:spLocks noGrp="1" noChangeArrowheads="1"/>
          </p:cNvSpPr>
          <p:nvPr>
            <p:ph type="body" idx="4294967295"/>
          </p:nvPr>
        </p:nvSpPr>
        <p:spPr>
          <a:xfrm>
            <a:off x="246063" y="811213"/>
            <a:ext cx="8431212" cy="3443287"/>
          </a:xfrm>
        </p:spPr>
        <p:txBody>
          <a:bodyPr/>
          <a:lstStyle/>
          <a:p>
            <a:pPr marL="276225" indent="-276225">
              <a:spcAft>
                <a:spcPct val="75000"/>
              </a:spcAft>
              <a:buClr>
                <a:srgbClr val="FF9900"/>
              </a:buClr>
            </a:pPr>
            <a:r>
              <a:rPr lang="ru-RU" sz="4000"/>
              <a:t>Обзор. Непосредственное представление</a:t>
            </a:r>
          </a:p>
          <a:p>
            <a:pPr marL="276225" indent="-276225">
              <a:spcAft>
                <a:spcPct val="75000"/>
              </a:spcAft>
              <a:buClr>
                <a:srgbClr val="FF9900"/>
              </a:buClr>
            </a:pPr>
            <a:r>
              <a:rPr lang="ru-RU" sz="4000"/>
              <a:t>Урок 1. Что изменилось и почему</a:t>
            </a:r>
          </a:p>
          <a:p>
            <a:pPr marL="276225" indent="-276225">
              <a:spcAft>
                <a:spcPct val="75000"/>
              </a:spcAft>
              <a:buClr>
                <a:srgbClr val="FF9900"/>
              </a:buClr>
            </a:pPr>
            <a:r>
              <a:rPr lang="ru-RU" sz="4000"/>
              <a:t>Урок 2. Начало работы в Excel</a:t>
            </a:r>
          </a:p>
          <a:p>
            <a:pPr marL="276225" indent="-276225">
              <a:spcAft>
                <a:spcPct val="75000"/>
              </a:spcAft>
              <a:buClr>
                <a:srgbClr val="FF9900"/>
              </a:buClr>
            </a:pPr>
            <a:r>
              <a:rPr lang="ru-RU" sz="4000"/>
              <a:t>Урок 3. Новый формат файлов</a:t>
            </a:r>
          </a:p>
        </p:txBody>
      </p:sp>
      <p:sp>
        <p:nvSpPr>
          <p:cNvPr id="10244" name="Rectangle 4"/>
          <p:cNvSpPr>
            <a:spLocks noChangeArrowheads="1"/>
          </p:cNvSpPr>
          <p:nvPr/>
        </p:nvSpPr>
        <p:spPr bwMode="auto">
          <a:xfrm>
            <a:off x="176213" y="4610100"/>
            <a:ext cx="8229600" cy="873125"/>
          </a:xfrm>
          <a:prstGeom prst="rect">
            <a:avLst/>
          </a:prstGeom>
          <a:noFill/>
          <a:ln w="9525">
            <a:noFill/>
            <a:miter lim="800000"/>
            <a:headEnd/>
            <a:tailEnd/>
          </a:ln>
        </p:spPr>
        <p:txBody>
          <a:bodyPr anchorCtr="1"/>
          <a:lstStyle/>
          <a:p>
            <a:pPr>
              <a:spcBef>
                <a:spcPct val="20000"/>
              </a:spcBef>
            </a:pPr>
            <a:r>
              <a:rPr lang="ru-RU" sz="2400"/>
              <a:t>Первые два урока содержат списки предлагаемых заданий и наборы проверочных вопросов.</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lide(fromTop)">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slide(fromTop)">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slide(fromTop)">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slide(fromTop)">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244"/>
                                        </p:tgtEl>
                                        <p:attrNameLst>
                                          <p:attrName>style.visibility</p:attrName>
                                        </p:attrNameLst>
                                      </p:cBhvr>
                                      <p:to>
                                        <p:strVal val="visible"/>
                                      </p:to>
                                    </p:set>
                                    <p:animEffect transition="in" filter="slide(fromBottom)">
                                      <p:cBhvr>
                                        <p:cTn id="2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P spid="1024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7"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60418" name="Rectangle 2"/>
          <p:cNvSpPr>
            <a:spLocks noGrp="1" noChangeArrowheads="1"/>
          </p:cNvSpPr>
          <p:nvPr>
            <p:ph type="title" idx="4294967295"/>
          </p:nvPr>
        </p:nvSpPr>
        <p:spPr>
          <a:xfrm>
            <a:off x="274638" y="63500"/>
            <a:ext cx="8904287" cy="614363"/>
          </a:xfrm>
        </p:spPr>
        <p:txBody>
          <a:bodyPr anchorCtr="0"/>
          <a:lstStyle/>
          <a:p>
            <a:r>
              <a:rPr lang="ru-RU"/>
              <a:t>Работа с разным разрешением экрана</a:t>
            </a:r>
          </a:p>
        </p:txBody>
      </p:sp>
      <p:sp>
        <p:nvSpPr>
          <p:cNvPr id="208899" name="Rectangle 3"/>
          <p:cNvSpPr>
            <a:spLocks noChangeArrowheads="1"/>
          </p:cNvSpPr>
          <p:nvPr/>
        </p:nvSpPr>
        <p:spPr bwMode="auto">
          <a:xfrm>
            <a:off x="6119813" y="819150"/>
            <a:ext cx="3024187" cy="2763838"/>
          </a:xfrm>
          <a:prstGeom prst="rect">
            <a:avLst/>
          </a:prstGeom>
          <a:noFill/>
          <a:ln w="9525">
            <a:noFill/>
            <a:miter lim="800000"/>
            <a:headEnd/>
            <a:tailEnd/>
          </a:ln>
        </p:spPr>
        <p:txBody>
          <a:bodyPr/>
          <a:lstStyle/>
          <a:p>
            <a:pPr>
              <a:spcBef>
                <a:spcPct val="20000"/>
              </a:spcBef>
              <a:spcAft>
                <a:spcPct val="75000"/>
              </a:spcAft>
            </a:pPr>
            <a:r>
              <a:rPr lang="ru-RU"/>
              <a:t>Все, что было рассмотрено до сих пор, применимо для экрана с высоким разрешением и при максимальном размере окна Excel. </a:t>
            </a:r>
          </a:p>
          <a:p>
            <a:pPr>
              <a:spcBef>
                <a:spcPct val="20000"/>
              </a:spcBef>
              <a:spcAft>
                <a:spcPct val="75000"/>
              </a:spcAft>
            </a:pPr>
            <a:r>
              <a:rPr lang="ru-RU"/>
              <a:t>В ином случае все может выглядеть по-другому. </a:t>
            </a:r>
          </a:p>
        </p:txBody>
      </p:sp>
      <p:sp>
        <p:nvSpPr>
          <p:cNvPr id="60420" name="Line 4"/>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sp>
        <p:nvSpPr>
          <p:cNvPr id="208902" name="Rectangle 6"/>
          <p:cNvSpPr>
            <a:spLocks noChangeArrowheads="1"/>
          </p:cNvSpPr>
          <p:nvPr/>
        </p:nvSpPr>
        <p:spPr bwMode="auto">
          <a:xfrm>
            <a:off x="260350" y="4445000"/>
            <a:ext cx="7969250" cy="923925"/>
          </a:xfrm>
          <a:prstGeom prst="rect">
            <a:avLst/>
          </a:prstGeom>
          <a:noFill/>
          <a:ln w="9525">
            <a:noFill/>
            <a:miter lim="800000"/>
            <a:headEnd/>
            <a:tailEnd/>
          </a:ln>
        </p:spPr>
        <p:txBody>
          <a:bodyPr>
            <a:spAutoFit/>
          </a:bodyPr>
          <a:lstStyle/>
          <a:p>
            <a:pPr marL="223838" indent="-223838">
              <a:spcBef>
                <a:spcPct val="20000"/>
              </a:spcBef>
              <a:spcAft>
                <a:spcPct val="45000"/>
              </a:spcAft>
              <a:buFontTx/>
              <a:buChar char="•"/>
            </a:pPr>
            <a:r>
              <a:rPr lang="ru-RU" b="1">
                <a:solidFill>
                  <a:srgbClr val="FFCC00"/>
                </a:solidFill>
              </a:rPr>
              <a:t>При низком разрешении.</a:t>
            </a:r>
            <a:r>
              <a:rPr lang="ru-RU">
                <a:solidFill>
                  <a:srgbClr val="FFCC00"/>
                </a:solidFill>
              </a:rPr>
              <a:t> Если задано низкое разрешение экрана, например 800 на 600 пикселей, для некоторых групп на ленте будет отображаться только имя группы, а не команды в этой группе. </a:t>
            </a:r>
          </a:p>
        </p:txBody>
      </p:sp>
      <p:sp>
        <p:nvSpPr>
          <p:cNvPr id="208903" name="Rectangle 7"/>
          <p:cNvSpPr>
            <a:spLocks noChangeArrowheads="1"/>
          </p:cNvSpPr>
          <p:nvPr/>
        </p:nvSpPr>
        <p:spPr bwMode="auto">
          <a:xfrm>
            <a:off x="260350" y="4019550"/>
            <a:ext cx="5934075" cy="401638"/>
          </a:xfrm>
          <a:prstGeom prst="rect">
            <a:avLst/>
          </a:prstGeom>
          <a:noFill/>
          <a:ln w="9525">
            <a:noFill/>
            <a:miter lim="800000"/>
            <a:headEnd/>
            <a:tailEnd/>
          </a:ln>
        </p:spPr>
        <p:txBody>
          <a:bodyPr/>
          <a:lstStyle/>
          <a:p>
            <a:pPr>
              <a:spcBef>
                <a:spcPct val="20000"/>
              </a:spcBef>
              <a:spcAft>
                <a:spcPct val="75000"/>
              </a:spcAft>
            </a:pPr>
            <a:r>
              <a:rPr lang="ru-RU">
                <a:solidFill>
                  <a:srgbClr val="FFCC00"/>
                </a:solidFill>
              </a:rPr>
              <a:t>Когда и почему заметны отличия</a:t>
            </a:r>
          </a:p>
        </p:txBody>
      </p:sp>
      <p:pic>
        <p:nvPicPr>
          <p:cNvPr id="60423" name="Picture 10" descr="Группа «Показать или скрыть» на вкладке «Вид» при высоком разрешении экрана, отображены все команды в группе."/>
          <p:cNvPicPr>
            <a:picLocks noGrp="1" noChangeAspect="1" noChangeArrowheads="1"/>
          </p:cNvPicPr>
          <p:nvPr>
            <p:ph sz="half" idx="4294967295"/>
          </p:nvPr>
        </p:nvPicPr>
        <p:blipFill>
          <a:blip r:embed="rId3"/>
          <a:srcRect/>
          <a:stretch>
            <a:fillRect/>
          </a:stretch>
        </p:blipFill>
        <p:spPr>
          <a:xfrm>
            <a:off x="457200" y="1757363"/>
            <a:ext cx="5516563" cy="1978025"/>
          </a:xfr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animEffect transition="in" filter="slide(fromTop)">
                                      <p:cBhvr>
                                        <p:cTn id="7" dur="500"/>
                                        <p:tgtEl>
                                          <p:spTgt spid="208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08899">
                                            <p:txEl>
                                              <p:pRg st="1" end="1"/>
                                            </p:txEl>
                                          </p:spTgt>
                                        </p:tgtEl>
                                        <p:attrNameLst>
                                          <p:attrName>style.visibility</p:attrName>
                                        </p:attrNameLst>
                                      </p:cBhvr>
                                      <p:to>
                                        <p:strVal val="visible"/>
                                      </p:to>
                                    </p:set>
                                    <p:animEffect transition="in" filter="slide(fromTop)">
                                      <p:cBhvr>
                                        <p:cTn id="12" dur="500"/>
                                        <p:tgtEl>
                                          <p:spTgt spid="208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08903">
                                            <p:txEl>
                                              <p:pRg st="0" end="0"/>
                                            </p:txEl>
                                          </p:spTgt>
                                        </p:tgtEl>
                                        <p:attrNameLst>
                                          <p:attrName>style.visibility</p:attrName>
                                        </p:attrNameLst>
                                      </p:cBhvr>
                                      <p:to>
                                        <p:strVal val="visible"/>
                                      </p:to>
                                    </p:set>
                                    <p:animEffect transition="in" filter="slide(fromLeft)">
                                      <p:cBhvr>
                                        <p:cTn id="17" dur="500"/>
                                        <p:tgtEl>
                                          <p:spTgt spid="20890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8902">
                                            <p:txEl>
                                              <p:pRg st="0" end="0"/>
                                            </p:txEl>
                                          </p:spTgt>
                                        </p:tgtEl>
                                        <p:attrNameLst>
                                          <p:attrName>style.visibility</p:attrName>
                                        </p:attrNameLst>
                                      </p:cBhvr>
                                      <p:to>
                                        <p:strVal val="visible"/>
                                      </p:to>
                                    </p:set>
                                    <p:animEffect transition="in" filter="checkerboard(across)">
                                      <p:cBhvr>
                                        <p:cTn id="22" dur="500"/>
                                        <p:tgtEl>
                                          <p:spTgt spid="2089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autoUpdateAnimBg="0"/>
      <p:bldP spid="208902" grpId="0" build="p" autoUpdateAnimBg="0"/>
      <p:bldP spid="20890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62466" name="Rectangle 2"/>
          <p:cNvSpPr>
            <a:spLocks noGrp="1" noChangeArrowheads="1"/>
          </p:cNvSpPr>
          <p:nvPr>
            <p:ph type="title" idx="4294967295"/>
          </p:nvPr>
        </p:nvSpPr>
        <p:spPr>
          <a:xfrm>
            <a:off x="274638" y="63500"/>
            <a:ext cx="8904287" cy="614363"/>
          </a:xfrm>
        </p:spPr>
        <p:txBody>
          <a:bodyPr anchorCtr="0"/>
          <a:lstStyle/>
          <a:p>
            <a:r>
              <a:rPr lang="ru-RU"/>
              <a:t>Работа с разным разрешением экрана</a:t>
            </a:r>
          </a:p>
        </p:txBody>
      </p:sp>
      <p:sp>
        <p:nvSpPr>
          <p:cNvPr id="62467" name="Rectangle 3"/>
          <p:cNvSpPr>
            <a:spLocks noChangeArrowheads="1"/>
          </p:cNvSpPr>
          <p:nvPr/>
        </p:nvSpPr>
        <p:spPr bwMode="auto">
          <a:xfrm>
            <a:off x="6119813" y="819150"/>
            <a:ext cx="3024187" cy="2763838"/>
          </a:xfrm>
          <a:prstGeom prst="rect">
            <a:avLst/>
          </a:prstGeom>
          <a:noFill/>
          <a:ln w="9525">
            <a:noFill/>
            <a:miter lim="800000"/>
            <a:headEnd/>
            <a:tailEnd/>
          </a:ln>
        </p:spPr>
        <p:txBody>
          <a:bodyPr/>
          <a:lstStyle/>
          <a:p>
            <a:pPr>
              <a:spcBef>
                <a:spcPct val="20000"/>
              </a:spcBef>
              <a:spcAft>
                <a:spcPct val="75000"/>
              </a:spcAft>
            </a:pPr>
            <a:r>
              <a:rPr lang="ru-RU"/>
              <a:t>Все, что было рассмотрено до сих пор, применимо для экрана с высоким разрешением и при максимальном размере окна Excel. </a:t>
            </a:r>
          </a:p>
          <a:p>
            <a:pPr>
              <a:spcBef>
                <a:spcPct val="20000"/>
              </a:spcBef>
              <a:spcAft>
                <a:spcPct val="75000"/>
              </a:spcAft>
            </a:pPr>
            <a:r>
              <a:rPr lang="ru-RU"/>
              <a:t>В ином случае все может выглядеть по-другому. </a:t>
            </a:r>
          </a:p>
        </p:txBody>
      </p:sp>
      <p:sp>
        <p:nvSpPr>
          <p:cNvPr id="62468" name="Line 4"/>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sp>
        <p:nvSpPr>
          <p:cNvPr id="210949" name="Rectangle 5"/>
          <p:cNvSpPr>
            <a:spLocks noChangeArrowheads="1"/>
          </p:cNvSpPr>
          <p:nvPr/>
        </p:nvSpPr>
        <p:spPr bwMode="auto">
          <a:xfrm>
            <a:off x="260350" y="4445000"/>
            <a:ext cx="8221663" cy="641350"/>
          </a:xfrm>
          <a:prstGeom prst="rect">
            <a:avLst/>
          </a:prstGeom>
          <a:noFill/>
          <a:ln w="9525">
            <a:noFill/>
            <a:miter lim="800000"/>
            <a:headEnd/>
            <a:tailEnd/>
          </a:ln>
        </p:spPr>
        <p:txBody>
          <a:bodyPr>
            <a:spAutoFit/>
          </a:bodyPr>
          <a:lstStyle/>
          <a:p>
            <a:pPr marL="223838" indent="-223838">
              <a:spcBef>
                <a:spcPct val="20000"/>
              </a:spcBef>
              <a:spcAft>
                <a:spcPct val="45000"/>
              </a:spcAft>
              <a:buFontTx/>
              <a:buChar char="•"/>
            </a:pPr>
            <a:r>
              <a:rPr lang="ru-RU" b="1">
                <a:solidFill>
                  <a:srgbClr val="FFCC00"/>
                </a:solidFill>
              </a:rPr>
              <a:t>Если окно Excel не развернуто полностью. </a:t>
            </a:r>
            <a:r>
              <a:rPr lang="ru-RU">
                <a:solidFill>
                  <a:srgbClr val="FFCC00"/>
                </a:solidFill>
              </a:rPr>
              <a:t>Для некоторых групп будет отображено только имя группы. </a:t>
            </a:r>
          </a:p>
        </p:txBody>
      </p:sp>
      <p:sp>
        <p:nvSpPr>
          <p:cNvPr id="62470" name="Rectangle 6"/>
          <p:cNvSpPr>
            <a:spLocks noChangeArrowheads="1"/>
          </p:cNvSpPr>
          <p:nvPr/>
        </p:nvSpPr>
        <p:spPr bwMode="auto">
          <a:xfrm>
            <a:off x="260350" y="4019550"/>
            <a:ext cx="5934075" cy="401638"/>
          </a:xfrm>
          <a:prstGeom prst="rect">
            <a:avLst/>
          </a:prstGeom>
          <a:noFill/>
          <a:ln w="9525">
            <a:noFill/>
            <a:miter lim="800000"/>
            <a:headEnd/>
            <a:tailEnd/>
          </a:ln>
        </p:spPr>
        <p:txBody>
          <a:bodyPr/>
          <a:lstStyle/>
          <a:p>
            <a:pPr>
              <a:spcBef>
                <a:spcPct val="20000"/>
              </a:spcBef>
              <a:spcAft>
                <a:spcPct val="75000"/>
              </a:spcAft>
            </a:pPr>
            <a:r>
              <a:rPr lang="ru-RU">
                <a:solidFill>
                  <a:srgbClr val="FFCC00"/>
                </a:solidFill>
              </a:rPr>
              <a:t>Когда и почему заметны отличия</a:t>
            </a:r>
          </a:p>
        </p:txBody>
      </p:sp>
      <p:sp>
        <p:nvSpPr>
          <p:cNvPr id="210952" name="Rectangle 8"/>
          <p:cNvSpPr>
            <a:spLocks noChangeArrowheads="1"/>
          </p:cNvSpPr>
          <p:nvPr/>
        </p:nvSpPr>
        <p:spPr bwMode="auto">
          <a:xfrm>
            <a:off x="260350" y="5168900"/>
            <a:ext cx="8124825" cy="646113"/>
          </a:xfrm>
          <a:prstGeom prst="rect">
            <a:avLst/>
          </a:prstGeom>
          <a:noFill/>
          <a:ln w="9525">
            <a:noFill/>
            <a:miter lim="800000"/>
            <a:headEnd/>
            <a:tailEnd/>
          </a:ln>
        </p:spPr>
        <p:txBody>
          <a:bodyPr>
            <a:spAutoFit/>
          </a:bodyPr>
          <a:lstStyle/>
          <a:p>
            <a:pPr marL="223838" indent="-223838">
              <a:spcBef>
                <a:spcPct val="20000"/>
              </a:spcBef>
              <a:spcAft>
                <a:spcPct val="45000"/>
              </a:spcAft>
              <a:buFontTx/>
              <a:buChar char="•"/>
            </a:pPr>
            <a:r>
              <a:rPr lang="ru-RU" b="1">
                <a:solidFill>
                  <a:srgbClr val="FFCC00"/>
                </a:solidFill>
              </a:rPr>
              <a:t>В планшетных ПК.</a:t>
            </a:r>
            <a:r>
              <a:rPr lang="ru-RU">
                <a:solidFill>
                  <a:srgbClr val="FFCC00"/>
                </a:solidFill>
              </a:rPr>
              <a:t> На компьютерах с экраном малого размера на ленте отображаются уменьшенные версии вкладок и групп. </a:t>
            </a:r>
          </a:p>
        </p:txBody>
      </p:sp>
      <p:pic>
        <p:nvPicPr>
          <p:cNvPr id="62472" name="Picture 10" descr="Группа «Показать или скрыть» на вкладке «Вид» при высоком разрешении экрана, отображены все команды в группе."/>
          <p:cNvPicPr>
            <a:picLocks noGrp="1" noChangeAspect="1" noChangeArrowheads="1"/>
          </p:cNvPicPr>
          <p:nvPr>
            <p:ph sz="half" idx="4294967295"/>
          </p:nvPr>
        </p:nvPicPr>
        <p:blipFill>
          <a:blip r:embed="rId3"/>
          <a:srcRect/>
          <a:stretch>
            <a:fillRect/>
          </a:stretch>
        </p:blipFill>
        <p:spPr>
          <a:xfrm>
            <a:off x="457200" y="1757363"/>
            <a:ext cx="5516563" cy="1978025"/>
          </a:xfr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10949">
                                            <p:txEl>
                                              <p:pRg st="0" end="0"/>
                                            </p:txEl>
                                          </p:spTgt>
                                        </p:tgtEl>
                                        <p:attrNameLst>
                                          <p:attrName>style.visibility</p:attrName>
                                        </p:attrNameLst>
                                      </p:cBhvr>
                                      <p:to>
                                        <p:strVal val="visible"/>
                                      </p:to>
                                    </p:set>
                                    <p:animEffect transition="in" filter="checkerboard(across)">
                                      <p:cBhvr>
                                        <p:cTn id="7" dur="500"/>
                                        <p:tgtEl>
                                          <p:spTgt spid="2109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0952">
                                            <p:txEl>
                                              <p:pRg st="0" end="0"/>
                                            </p:txEl>
                                          </p:spTgt>
                                        </p:tgtEl>
                                        <p:attrNameLst>
                                          <p:attrName>style.visibility</p:attrName>
                                        </p:attrNameLst>
                                      </p:cBhvr>
                                      <p:to>
                                        <p:strVal val="visible"/>
                                      </p:to>
                                    </p:set>
                                    <p:animEffect transition="in" filter="checkerboard(across)">
                                      <p:cBhvr>
                                        <p:cTn id="12" dur="500"/>
                                        <p:tgtEl>
                                          <p:spTgt spid="2109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9" grpId="0" build="p" autoUpdateAnimBg="0" advAuto="0"/>
      <p:bldP spid="210952"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Footer Placeholder 4"/>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64514" name="Rectangle 2"/>
          <p:cNvSpPr>
            <a:spLocks noGrp="1" noChangeArrowheads="1"/>
          </p:cNvSpPr>
          <p:nvPr>
            <p:ph type="title" idx="4294967295"/>
          </p:nvPr>
        </p:nvSpPr>
        <p:spPr>
          <a:xfrm>
            <a:off x="249238" y="73025"/>
            <a:ext cx="8229600" cy="609600"/>
          </a:xfrm>
        </p:spPr>
        <p:txBody>
          <a:bodyPr anchorCtr="0"/>
          <a:lstStyle/>
          <a:p>
            <a:r>
              <a:rPr lang="ru-RU"/>
              <a:t>Упражнения для практического занятия</a:t>
            </a:r>
          </a:p>
        </p:txBody>
      </p:sp>
      <p:sp>
        <p:nvSpPr>
          <p:cNvPr id="64515" name="Rectangle 3"/>
          <p:cNvSpPr>
            <a:spLocks noGrp="1" noChangeArrowheads="1"/>
          </p:cNvSpPr>
          <p:nvPr>
            <p:ph type="body" idx="4294967295"/>
          </p:nvPr>
        </p:nvSpPr>
        <p:spPr>
          <a:xfrm>
            <a:off x="276225" y="814388"/>
            <a:ext cx="8905875" cy="3282950"/>
          </a:xfrm>
        </p:spPr>
        <p:txBody>
          <a:bodyPr/>
          <a:lstStyle/>
          <a:p>
            <a:pPr marL="288925" indent="-288925">
              <a:spcAft>
                <a:spcPct val="75000"/>
              </a:spcAft>
              <a:buClr>
                <a:srgbClr val="FF9900"/>
              </a:buClr>
              <a:buFontTx/>
              <a:buAutoNum type="arabicPeriod"/>
            </a:pPr>
            <a:r>
              <a:rPr lang="ru-RU"/>
              <a:t>Введите текст. </a:t>
            </a:r>
          </a:p>
          <a:p>
            <a:pPr marL="288925" indent="-288925">
              <a:spcAft>
                <a:spcPct val="75000"/>
              </a:spcAft>
              <a:buClr>
                <a:srgbClr val="FF9900"/>
              </a:buClr>
              <a:buFontTx/>
              <a:buAutoNum type="arabicPeriod"/>
            </a:pPr>
            <a:r>
              <a:rPr lang="ru-RU"/>
              <a:t>Настройте ширину столбца.</a:t>
            </a:r>
          </a:p>
          <a:p>
            <a:pPr marL="288925" indent="-288925">
              <a:spcAft>
                <a:spcPct val="75000"/>
              </a:spcAft>
              <a:buClr>
                <a:srgbClr val="FF9900"/>
              </a:buClr>
              <a:buFontTx/>
              <a:buAutoNum type="arabicPeriod"/>
            </a:pPr>
            <a:r>
              <a:rPr lang="ru-RU"/>
              <a:t>Измените режимы просмотра документа.</a:t>
            </a:r>
          </a:p>
          <a:p>
            <a:pPr marL="288925" indent="-288925">
              <a:spcAft>
                <a:spcPct val="75000"/>
              </a:spcAft>
              <a:buClr>
                <a:srgbClr val="FF9900"/>
              </a:buClr>
              <a:buFontTx/>
              <a:buAutoNum type="arabicPeriod"/>
            </a:pPr>
            <a:r>
              <a:rPr lang="ru-RU"/>
              <a:t>Отобразите или скройте пустое пространство.</a:t>
            </a:r>
          </a:p>
          <a:p>
            <a:pPr marL="288925" indent="-288925">
              <a:spcAft>
                <a:spcPct val="75000"/>
              </a:spcAft>
              <a:buClr>
                <a:srgbClr val="FF9900"/>
              </a:buClr>
              <a:buFontTx/>
              <a:buAutoNum type="arabicPeriod"/>
            </a:pPr>
            <a:r>
              <a:rPr lang="ru-RU"/>
              <a:t>Добавьте кнопку на панель быстрого доступа.</a:t>
            </a:r>
          </a:p>
        </p:txBody>
      </p:sp>
      <p:sp>
        <p:nvSpPr>
          <p:cNvPr id="64516" name="Rectangle 4"/>
          <p:cNvSpPr>
            <a:spLocks noChangeArrowheads="1"/>
          </p:cNvSpPr>
          <p:nvPr/>
        </p:nvSpPr>
        <p:spPr bwMode="auto">
          <a:xfrm>
            <a:off x="293688" y="4622800"/>
            <a:ext cx="8431212" cy="755650"/>
          </a:xfrm>
          <a:prstGeom prst="rect">
            <a:avLst/>
          </a:prstGeom>
          <a:noFill/>
          <a:ln w="9525">
            <a:noFill/>
            <a:miter lim="800000"/>
            <a:headEnd/>
            <a:tailEnd/>
          </a:ln>
        </p:spPr>
        <p:txBody>
          <a:bodyPr/>
          <a:lstStyle/>
          <a:p>
            <a:pPr>
              <a:spcBef>
                <a:spcPct val="20000"/>
              </a:spcBef>
              <a:spcAft>
                <a:spcPct val="45000"/>
              </a:spcAft>
            </a:pPr>
            <a:r>
              <a:rPr lang="ru-RU" sz="2000">
                <a:hlinkClick r:id="rId3"/>
              </a:rPr>
              <a:t>Интерактивное практическое задание</a:t>
            </a:r>
            <a:r>
              <a:rPr lang="ru-RU" sz="2000"/>
              <a:t> (требуется Excel 2007)</a:t>
            </a:r>
          </a:p>
        </p:txBody>
      </p:sp>
    </p:spTree>
  </p:cSld>
  <p:clrMapOvr>
    <a:masterClrMapping/>
  </p:clrMapOvr>
  <p:transition spd="med">
    <p:wipe dir="d"/>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1"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66562" name="Rectangle 2"/>
          <p:cNvSpPr>
            <a:spLocks noGrp="1" noChangeArrowheads="1"/>
          </p:cNvSpPr>
          <p:nvPr>
            <p:ph type="title" idx="4294967295"/>
          </p:nvPr>
        </p:nvSpPr>
        <p:spPr>
          <a:xfrm>
            <a:off x="249238" y="73025"/>
            <a:ext cx="8229600" cy="609600"/>
          </a:xfrm>
        </p:spPr>
        <p:txBody>
          <a:bodyPr anchorCtr="0"/>
          <a:lstStyle/>
          <a:p>
            <a:r>
              <a:rPr lang="ru-RU"/>
              <a:t>Тест 1, вопрос 1</a:t>
            </a:r>
          </a:p>
        </p:txBody>
      </p:sp>
      <p:sp>
        <p:nvSpPr>
          <p:cNvPr id="52227" name="Rectangle 3"/>
          <p:cNvSpPr>
            <a:spLocks noGrp="1" noChangeArrowheads="1"/>
          </p:cNvSpPr>
          <p:nvPr>
            <p:ph type="body" sz="half" idx="4294967295"/>
          </p:nvPr>
        </p:nvSpPr>
        <p:spPr>
          <a:xfrm>
            <a:off x="239713" y="815975"/>
            <a:ext cx="8904287" cy="1189038"/>
          </a:xfrm>
        </p:spPr>
        <p:txBody>
          <a:bodyPr/>
          <a:lstStyle/>
          <a:p>
            <a:pPr marL="0" indent="0">
              <a:spcAft>
                <a:spcPct val="75000"/>
              </a:spcAft>
              <a:buFont typeface="Wingdings" pitchFamily="2" charset="2"/>
              <a:buNone/>
            </a:pPr>
            <a:r>
              <a:rPr lang="ru-RU" b="1"/>
              <a:t>Приложение Excel 2007 можно настроить, добавляя команды на панель быстрого доступа. (Выберите один вариант ответа).</a:t>
            </a:r>
          </a:p>
        </p:txBody>
      </p:sp>
      <p:sp>
        <p:nvSpPr>
          <p:cNvPr id="52228" name="Rectangle 4"/>
          <p:cNvSpPr>
            <a:spLocks noChangeArrowheads="1"/>
          </p:cNvSpPr>
          <p:nvPr/>
        </p:nvSpPr>
        <p:spPr bwMode="auto">
          <a:xfrm>
            <a:off x="346075" y="2751138"/>
            <a:ext cx="7624763" cy="3105150"/>
          </a:xfrm>
          <a:prstGeom prst="rect">
            <a:avLst/>
          </a:prstGeom>
          <a:noFill/>
          <a:ln w="9525">
            <a:noFill/>
            <a:miter lim="800000"/>
            <a:headEnd/>
            <a:tailEnd/>
          </a:ln>
        </p:spPr>
        <p:txBody>
          <a:bodyPr/>
          <a:lstStyle/>
          <a:p>
            <a:pPr marL="401638" indent="-401638">
              <a:spcBef>
                <a:spcPct val="20000"/>
              </a:spcBef>
              <a:spcAft>
                <a:spcPct val="75000"/>
              </a:spcAft>
              <a:buFontTx/>
              <a:buAutoNum type="arabicPeriod"/>
            </a:pPr>
            <a:r>
              <a:rPr lang="ru-RU" sz="2000"/>
              <a:t>Да</a:t>
            </a:r>
          </a:p>
          <a:p>
            <a:pPr marL="401638" indent="-401638">
              <a:spcBef>
                <a:spcPct val="20000"/>
              </a:spcBef>
              <a:spcAft>
                <a:spcPct val="75000"/>
              </a:spcAft>
              <a:buFontTx/>
              <a:buAutoNum type="arabicPeriod"/>
            </a:pPr>
            <a:r>
              <a:rPr lang="ru-RU" sz="2000"/>
              <a:t>Нет</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slide(fromTop)">
                                      <p:cBhvr>
                                        <p:cTn id="7" dur="5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2228">
                                            <p:txEl>
                                              <p:pRg st="0" end="0"/>
                                            </p:txEl>
                                          </p:spTgt>
                                        </p:tgtEl>
                                        <p:attrNameLst>
                                          <p:attrName>style.visibility</p:attrName>
                                        </p:attrNameLst>
                                      </p:cBhvr>
                                      <p:to>
                                        <p:strVal val="visible"/>
                                      </p:to>
                                    </p:set>
                                    <p:animEffect transition="in" filter="slide(fromLeft)">
                                      <p:cBhvr>
                                        <p:cTn id="12" dur="500"/>
                                        <p:tgtEl>
                                          <p:spTgt spid="522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2228">
                                            <p:txEl>
                                              <p:pRg st="1" end="1"/>
                                            </p:txEl>
                                          </p:spTgt>
                                        </p:tgtEl>
                                        <p:attrNameLst>
                                          <p:attrName>style.visibility</p:attrName>
                                        </p:attrNameLst>
                                      </p:cBhvr>
                                      <p:to>
                                        <p:strVal val="visible"/>
                                      </p:to>
                                    </p:set>
                                    <p:animEffect transition="in" filter="slide(fromLeft)">
                                      <p:cBhvr>
                                        <p:cTn id="17" dur="500"/>
                                        <p:tgtEl>
                                          <p:spTgt spid="522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advAuto="0"/>
      <p:bldP spid="52228"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09"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68610" name="Rectangle 2"/>
          <p:cNvSpPr>
            <a:spLocks noGrp="1" noChangeArrowheads="1"/>
          </p:cNvSpPr>
          <p:nvPr>
            <p:ph type="title" idx="4294967295"/>
          </p:nvPr>
        </p:nvSpPr>
        <p:spPr>
          <a:xfrm>
            <a:off x="249238" y="73025"/>
            <a:ext cx="8229600" cy="609600"/>
          </a:xfrm>
        </p:spPr>
        <p:txBody>
          <a:bodyPr anchorCtr="0"/>
          <a:lstStyle/>
          <a:p>
            <a:r>
              <a:rPr lang="ru-RU"/>
              <a:t>Тест 1, вопрос 1, ответ:</a:t>
            </a:r>
          </a:p>
        </p:txBody>
      </p:sp>
      <p:sp>
        <p:nvSpPr>
          <p:cNvPr id="54275" name="Rectangle 3"/>
          <p:cNvSpPr>
            <a:spLocks noGrp="1" noChangeArrowheads="1"/>
          </p:cNvSpPr>
          <p:nvPr>
            <p:ph sz="half" idx="4294967295"/>
          </p:nvPr>
        </p:nvSpPr>
        <p:spPr>
          <a:xfrm>
            <a:off x="271463" y="815975"/>
            <a:ext cx="8350250" cy="703263"/>
          </a:xfrm>
        </p:spPr>
        <p:txBody>
          <a:bodyPr/>
          <a:lstStyle/>
          <a:p>
            <a:pPr marL="0" indent="0">
              <a:spcAft>
                <a:spcPct val="75000"/>
              </a:spcAft>
              <a:buFont typeface="Wingdings" pitchFamily="2" charset="2"/>
              <a:buNone/>
            </a:pPr>
            <a:r>
              <a:rPr lang="ru-RU"/>
              <a:t>Да</a:t>
            </a:r>
          </a:p>
        </p:txBody>
      </p:sp>
      <p:sp>
        <p:nvSpPr>
          <p:cNvPr id="54276" name="Rectangle 4"/>
          <p:cNvSpPr>
            <a:spLocks noChangeArrowheads="1"/>
          </p:cNvSpPr>
          <p:nvPr/>
        </p:nvSpPr>
        <p:spPr bwMode="auto">
          <a:xfrm>
            <a:off x="300038" y="2000250"/>
            <a:ext cx="8350250" cy="1171575"/>
          </a:xfrm>
          <a:prstGeom prst="rect">
            <a:avLst/>
          </a:prstGeom>
          <a:noFill/>
          <a:ln w="9525">
            <a:noFill/>
            <a:miter lim="800000"/>
            <a:headEnd/>
            <a:tailEnd/>
          </a:ln>
        </p:spPr>
        <p:txBody>
          <a:bodyPr/>
          <a:lstStyle/>
          <a:p>
            <a:pPr>
              <a:spcBef>
                <a:spcPct val="20000"/>
              </a:spcBef>
              <a:spcAft>
                <a:spcPct val="75000"/>
              </a:spcAft>
            </a:pPr>
            <a:r>
              <a:rPr lang="ru-RU" sz="2000"/>
              <a:t>На панель быстрого доступа можно добавить команды, которые должны быть под рукой.</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p:cTn id="7" dur="500" fill="hold"/>
                                        <p:tgtEl>
                                          <p:spTgt spid="54275"/>
                                        </p:tgtEl>
                                        <p:attrNameLst>
                                          <p:attrName>ppt_w</p:attrName>
                                        </p:attrNameLst>
                                      </p:cBhvr>
                                      <p:tavLst>
                                        <p:tav tm="0">
                                          <p:val>
                                            <p:fltVal val="0"/>
                                          </p:val>
                                        </p:tav>
                                        <p:tav tm="100000">
                                          <p:val>
                                            <p:strVal val="#ppt_w"/>
                                          </p:val>
                                        </p:tav>
                                      </p:tavLst>
                                    </p:anim>
                                    <p:anim calcmode="lin" valueType="num">
                                      <p:cBhvr>
                                        <p:cTn id="8" dur="500" fill="hold"/>
                                        <p:tgtEl>
                                          <p:spTgt spid="5427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4276"/>
                                        </p:tgtEl>
                                        <p:attrNameLst>
                                          <p:attrName>style.visibility</p:attrName>
                                        </p:attrNameLst>
                                      </p:cBhvr>
                                      <p:to>
                                        <p:strVal val="visible"/>
                                      </p:to>
                                    </p:set>
                                    <p:animEffect transition="in" filter="slide(fromBottom)">
                                      <p:cBhvr>
                                        <p:cTn id="13"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utoUpdateAnimBg="0"/>
      <p:bldP spid="5427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7"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70658" name="Rectangle 2"/>
          <p:cNvSpPr>
            <a:spLocks noGrp="1" noChangeArrowheads="1"/>
          </p:cNvSpPr>
          <p:nvPr>
            <p:ph type="title" idx="4294967295"/>
          </p:nvPr>
        </p:nvSpPr>
        <p:spPr>
          <a:xfrm>
            <a:off x="249238" y="73025"/>
            <a:ext cx="8229600" cy="609600"/>
          </a:xfrm>
        </p:spPr>
        <p:txBody>
          <a:bodyPr anchorCtr="0"/>
          <a:lstStyle/>
          <a:p>
            <a:r>
              <a:rPr lang="ru-RU"/>
              <a:t>Тест 1, вопрос 2</a:t>
            </a:r>
          </a:p>
        </p:txBody>
      </p:sp>
      <p:sp>
        <p:nvSpPr>
          <p:cNvPr id="56323" name="Rectangle 3"/>
          <p:cNvSpPr>
            <a:spLocks noGrp="1" noChangeArrowheads="1"/>
          </p:cNvSpPr>
          <p:nvPr>
            <p:ph type="body" sz="half" idx="4294967295"/>
          </p:nvPr>
        </p:nvSpPr>
        <p:spPr>
          <a:xfrm>
            <a:off x="260350" y="798513"/>
            <a:ext cx="7685088" cy="722312"/>
          </a:xfrm>
        </p:spPr>
        <p:txBody>
          <a:bodyPr/>
          <a:lstStyle/>
          <a:p>
            <a:pPr marL="0" indent="0">
              <a:spcAft>
                <a:spcPct val="75000"/>
              </a:spcAft>
              <a:buFont typeface="Wingdings" pitchFamily="2" charset="2"/>
              <a:buNone/>
            </a:pPr>
            <a:r>
              <a:rPr lang="ru-RU" b="1"/>
              <a:t>Некоторые команды отображаются, только когда они нужны. (Выберите один вариант ответа).</a:t>
            </a:r>
          </a:p>
        </p:txBody>
      </p:sp>
      <p:sp>
        <p:nvSpPr>
          <p:cNvPr id="56324" name="Rectangle 4"/>
          <p:cNvSpPr>
            <a:spLocks noChangeArrowheads="1"/>
          </p:cNvSpPr>
          <p:nvPr/>
        </p:nvSpPr>
        <p:spPr bwMode="auto">
          <a:xfrm>
            <a:off x="263525" y="2555875"/>
            <a:ext cx="7624763" cy="3105150"/>
          </a:xfrm>
          <a:prstGeom prst="rect">
            <a:avLst/>
          </a:prstGeom>
          <a:noFill/>
          <a:ln w="9525">
            <a:noFill/>
            <a:miter lim="800000"/>
            <a:headEnd/>
            <a:tailEnd/>
          </a:ln>
        </p:spPr>
        <p:txBody>
          <a:bodyPr/>
          <a:lstStyle/>
          <a:p>
            <a:pPr marL="401638" indent="-401638">
              <a:spcBef>
                <a:spcPct val="20000"/>
              </a:spcBef>
              <a:spcAft>
                <a:spcPct val="75000"/>
              </a:spcAft>
              <a:buFontTx/>
              <a:buAutoNum type="arabicPeriod"/>
            </a:pPr>
            <a:r>
              <a:rPr lang="ru-RU" sz="2000"/>
              <a:t>Да</a:t>
            </a:r>
          </a:p>
          <a:p>
            <a:pPr marL="401638" indent="-401638">
              <a:spcBef>
                <a:spcPct val="20000"/>
              </a:spcBef>
              <a:spcAft>
                <a:spcPct val="75000"/>
              </a:spcAft>
              <a:buFontTx/>
              <a:buAutoNum type="arabicPeriod"/>
            </a:pPr>
            <a:r>
              <a:rPr lang="ru-RU" sz="2000"/>
              <a:t>Нет</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slide(fromTop)">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6324">
                                            <p:txEl>
                                              <p:pRg st="0" end="0"/>
                                            </p:txEl>
                                          </p:spTgt>
                                        </p:tgtEl>
                                        <p:attrNameLst>
                                          <p:attrName>style.visibility</p:attrName>
                                        </p:attrNameLst>
                                      </p:cBhvr>
                                      <p:to>
                                        <p:strVal val="visible"/>
                                      </p:to>
                                    </p:set>
                                    <p:animEffect transition="in" filter="slide(fromLeft)">
                                      <p:cBhvr>
                                        <p:cTn id="12" dur="500"/>
                                        <p:tgtEl>
                                          <p:spTgt spid="563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6324">
                                            <p:txEl>
                                              <p:pRg st="1" end="1"/>
                                            </p:txEl>
                                          </p:spTgt>
                                        </p:tgtEl>
                                        <p:attrNameLst>
                                          <p:attrName>style.visibility</p:attrName>
                                        </p:attrNameLst>
                                      </p:cBhvr>
                                      <p:to>
                                        <p:strVal val="visible"/>
                                      </p:to>
                                    </p:set>
                                    <p:animEffect transition="in" filter="slide(fromLeft)">
                                      <p:cBhvr>
                                        <p:cTn id="17" dur="500"/>
                                        <p:tgtEl>
                                          <p:spTgt spid="563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advAuto="0"/>
      <p:bldP spid="56324"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5"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72706" name="Rectangle 2"/>
          <p:cNvSpPr>
            <a:spLocks noGrp="1" noChangeArrowheads="1"/>
          </p:cNvSpPr>
          <p:nvPr>
            <p:ph type="title" idx="4294967295"/>
          </p:nvPr>
        </p:nvSpPr>
        <p:spPr>
          <a:xfrm>
            <a:off x="249238" y="73025"/>
            <a:ext cx="8229600" cy="609600"/>
          </a:xfrm>
        </p:spPr>
        <p:txBody>
          <a:bodyPr anchorCtr="0"/>
          <a:lstStyle/>
          <a:p>
            <a:r>
              <a:rPr lang="ru-RU"/>
              <a:t>Тест 1, вопрос 2, ответ:</a:t>
            </a:r>
          </a:p>
        </p:txBody>
      </p:sp>
      <p:sp>
        <p:nvSpPr>
          <p:cNvPr id="58371" name="Rectangle 3"/>
          <p:cNvSpPr>
            <a:spLocks noGrp="1" noChangeArrowheads="1"/>
          </p:cNvSpPr>
          <p:nvPr>
            <p:ph sz="half" idx="4294967295"/>
          </p:nvPr>
        </p:nvSpPr>
        <p:spPr>
          <a:xfrm>
            <a:off x="422275" y="3835400"/>
            <a:ext cx="8350250" cy="703263"/>
          </a:xfrm>
        </p:spPr>
        <p:txBody>
          <a:bodyPr/>
          <a:lstStyle/>
          <a:p>
            <a:pPr marL="0" indent="0">
              <a:spcAft>
                <a:spcPct val="75000"/>
              </a:spcAft>
              <a:buFont typeface="Wingdings" pitchFamily="2" charset="2"/>
              <a:buNone/>
            </a:pPr>
            <a:r>
              <a:rPr lang="ru-RU"/>
              <a:t>Да</a:t>
            </a:r>
          </a:p>
        </p:txBody>
      </p:sp>
      <p:sp>
        <p:nvSpPr>
          <p:cNvPr id="58372" name="Rectangle 4"/>
          <p:cNvSpPr>
            <a:spLocks noChangeArrowheads="1"/>
          </p:cNvSpPr>
          <p:nvPr/>
        </p:nvSpPr>
        <p:spPr bwMode="auto">
          <a:xfrm>
            <a:off x="273050" y="2082800"/>
            <a:ext cx="8350250" cy="1171575"/>
          </a:xfrm>
          <a:prstGeom prst="rect">
            <a:avLst/>
          </a:prstGeom>
          <a:noFill/>
          <a:ln w="9525">
            <a:noFill/>
            <a:miter lim="800000"/>
            <a:headEnd/>
            <a:tailEnd/>
          </a:ln>
        </p:spPr>
        <p:txBody>
          <a:bodyPr/>
          <a:lstStyle/>
          <a:p>
            <a:pPr>
              <a:spcBef>
                <a:spcPct val="20000"/>
              </a:spcBef>
              <a:spcAft>
                <a:spcPct val="75000"/>
              </a:spcAft>
            </a:pPr>
            <a:r>
              <a:rPr lang="ru-RU" sz="2000"/>
              <a:t>Выполните одну или две операции, и появится новая вкладка, содержащая все необходимые команды. Например, вставьте диаграмму или колонтитул, и будут отображены дополнительные команды.</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8371"/>
                                        </p:tgtEl>
                                        <p:attrNameLst>
                                          <p:attrName>style.visibility</p:attrName>
                                        </p:attrNameLst>
                                      </p:cBhvr>
                                      <p:to>
                                        <p:strVal val="visible"/>
                                      </p:to>
                                    </p:set>
                                    <p:anim calcmode="lin" valueType="num">
                                      <p:cBhvr>
                                        <p:cTn id="7" dur="500" fill="hold"/>
                                        <p:tgtEl>
                                          <p:spTgt spid="58371"/>
                                        </p:tgtEl>
                                        <p:attrNameLst>
                                          <p:attrName>ppt_w</p:attrName>
                                        </p:attrNameLst>
                                      </p:cBhvr>
                                      <p:tavLst>
                                        <p:tav tm="0">
                                          <p:val>
                                            <p:fltVal val="0"/>
                                          </p:val>
                                        </p:tav>
                                        <p:tav tm="100000">
                                          <p:val>
                                            <p:strVal val="#ppt_w"/>
                                          </p:val>
                                        </p:tav>
                                      </p:tavLst>
                                    </p:anim>
                                    <p:anim calcmode="lin" valueType="num">
                                      <p:cBhvr>
                                        <p:cTn id="8" dur="500" fill="hold"/>
                                        <p:tgtEl>
                                          <p:spTgt spid="5837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8372"/>
                                        </p:tgtEl>
                                        <p:attrNameLst>
                                          <p:attrName>style.visibility</p:attrName>
                                        </p:attrNameLst>
                                      </p:cBhvr>
                                      <p:to>
                                        <p:strVal val="visible"/>
                                      </p:to>
                                    </p:set>
                                    <p:animEffect transition="in" filter="slide(fromBottom)">
                                      <p:cBhvr>
                                        <p:cTn id="13"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utoUpdateAnimBg="0"/>
      <p:bldP spid="58372"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ctrTitle" idx="4294967295"/>
          </p:nvPr>
        </p:nvSpPr>
        <p:spPr>
          <a:xfrm>
            <a:off x="685800" y="2130425"/>
            <a:ext cx="7772400" cy="1470025"/>
          </a:xfrm>
        </p:spPr>
        <p:txBody>
          <a:bodyPr anchorCtr="0"/>
          <a:lstStyle/>
          <a:p>
            <a:r>
              <a:rPr lang="ru-RU" sz="6600">
                <a:solidFill>
                  <a:schemeClr val="tx1"/>
                </a:solidFill>
              </a:rPr>
              <a:t>Урок 2</a:t>
            </a:r>
          </a:p>
        </p:txBody>
      </p:sp>
      <p:sp>
        <p:nvSpPr>
          <p:cNvPr id="64515" name="Rectangle 3"/>
          <p:cNvSpPr>
            <a:spLocks noGrp="1" noChangeArrowheads="1"/>
          </p:cNvSpPr>
          <p:nvPr>
            <p:ph type="subTitle" idx="4294967295"/>
          </p:nvPr>
        </p:nvSpPr>
        <p:spPr>
          <a:xfrm>
            <a:off x="1454150" y="4276725"/>
            <a:ext cx="6246813" cy="1579563"/>
          </a:xfrm>
        </p:spPr>
        <p:txBody>
          <a:bodyPr/>
          <a:lstStyle/>
          <a:p>
            <a:pPr marL="0" indent="0" algn="ctr">
              <a:buFont typeface="Wingdings" pitchFamily="2" charset="2"/>
              <a:buNone/>
            </a:pPr>
            <a:r>
              <a:rPr lang="ru-RU" sz="4400">
                <a:solidFill>
                  <a:srgbClr val="FF9900"/>
                </a:solidFill>
              </a:rPr>
              <a:t>Начало работы в Excel</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500" fill="hold"/>
                                        <p:tgtEl>
                                          <p:spTgt spid="64514"/>
                                        </p:tgtEl>
                                        <p:attrNameLst>
                                          <p:attrName>ppt_w</p:attrName>
                                        </p:attrNameLst>
                                      </p:cBhvr>
                                      <p:tavLst>
                                        <p:tav tm="0">
                                          <p:val>
                                            <p:fltVal val="0"/>
                                          </p:val>
                                        </p:tav>
                                        <p:tav tm="100000">
                                          <p:val>
                                            <p:strVal val="#ppt_w"/>
                                          </p:val>
                                        </p:tav>
                                      </p:tavLst>
                                    </p:anim>
                                    <p:anim calcmode="lin" valueType="num">
                                      <p:cBhvr>
                                        <p:cTn id="8" dur="500" fill="hold"/>
                                        <p:tgtEl>
                                          <p:spTgt spid="6451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slide(fromBottom)">
                                      <p:cBhvr>
                                        <p:cTn id="12" dur="500"/>
                                        <p:tgtEl>
                                          <p:spTgt spid="645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utoUpdateAnimBg="0"/>
      <p:bldP spid="64515" grpId="0" build="p" autoUpdateAnimBg="0" advAuto="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1"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76802" name="Rectangle 2"/>
          <p:cNvSpPr>
            <a:spLocks noGrp="1" noChangeArrowheads="1"/>
          </p:cNvSpPr>
          <p:nvPr>
            <p:ph type="title" idx="4294967295"/>
          </p:nvPr>
        </p:nvSpPr>
        <p:spPr>
          <a:xfrm>
            <a:off x="488950" y="277813"/>
            <a:ext cx="8027988" cy="1149350"/>
          </a:xfrm>
        </p:spPr>
        <p:txBody>
          <a:bodyPr anchorCtr="0"/>
          <a:lstStyle/>
          <a:p>
            <a:r>
              <a:rPr lang="ru-RU"/>
              <a:t>Начало работы в Excel</a:t>
            </a:r>
          </a:p>
        </p:txBody>
      </p:sp>
      <p:sp>
        <p:nvSpPr>
          <p:cNvPr id="90115" name="Rectangle 3"/>
          <p:cNvSpPr>
            <a:spLocks noChangeArrowheads="1"/>
          </p:cNvSpPr>
          <p:nvPr/>
        </p:nvSpPr>
        <p:spPr bwMode="auto">
          <a:xfrm>
            <a:off x="6119813" y="819150"/>
            <a:ext cx="2744787" cy="2960688"/>
          </a:xfrm>
          <a:prstGeom prst="rect">
            <a:avLst/>
          </a:prstGeom>
          <a:noFill/>
          <a:ln w="9525">
            <a:noFill/>
            <a:miter lim="800000"/>
            <a:headEnd/>
            <a:tailEnd/>
          </a:ln>
        </p:spPr>
        <p:txBody>
          <a:bodyPr/>
          <a:lstStyle/>
          <a:p>
            <a:pPr>
              <a:spcBef>
                <a:spcPct val="20000"/>
              </a:spcBef>
              <a:spcAft>
                <a:spcPct val="75000"/>
              </a:spcAft>
            </a:pPr>
            <a:r>
              <a:rPr lang="ru-RU" sz="2000"/>
              <a:t>Первый урок был полезен для ориентирования в новом интерфейсе приложения Excel 2007.</a:t>
            </a:r>
          </a:p>
          <a:p>
            <a:pPr>
              <a:spcBef>
                <a:spcPct val="20000"/>
              </a:spcBef>
              <a:spcAft>
                <a:spcPct val="75000"/>
              </a:spcAft>
            </a:pPr>
            <a:r>
              <a:rPr lang="ru-RU" sz="2000"/>
              <a:t>Теперь пора приступить к работе. </a:t>
            </a:r>
          </a:p>
        </p:txBody>
      </p:sp>
      <p:sp>
        <p:nvSpPr>
          <p:cNvPr id="90117" name="Rectangle 5"/>
          <p:cNvSpPr>
            <a:spLocks noChangeArrowheads="1"/>
          </p:cNvSpPr>
          <p:nvPr/>
        </p:nvSpPr>
        <p:spPr bwMode="auto">
          <a:xfrm>
            <a:off x="260350" y="3994150"/>
            <a:ext cx="8426450" cy="1957388"/>
          </a:xfrm>
          <a:prstGeom prst="rect">
            <a:avLst/>
          </a:prstGeom>
          <a:noFill/>
          <a:ln w="9525">
            <a:noFill/>
            <a:miter lim="800000"/>
            <a:headEnd/>
            <a:tailEnd/>
          </a:ln>
        </p:spPr>
        <p:txBody>
          <a:bodyPr/>
          <a:lstStyle/>
          <a:p>
            <a:pPr>
              <a:spcBef>
                <a:spcPct val="20000"/>
              </a:spcBef>
              <a:spcAft>
                <a:spcPct val="75000"/>
              </a:spcAft>
            </a:pPr>
            <a:r>
              <a:rPr lang="ru-RU">
                <a:solidFill>
                  <a:srgbClr val="FFCC00"/>
                </a:solidFill>
              </a:rPr>
              <a:t>Предположим, до следующей встречи осталось полчаса, и надо внести некоторые исправления в лист, созданный в предыдущей версии Excel. </a:t>
            </a:r>
          </a:p>
          <a:p>
            <a:pPr>
              <a:spcBef>
                <a:spcPct val="20000"/>
              </a:spcBef>
              <a:spcAft>
                <a:spcPct val="75000"/>
              </a:spcAft>
            </a:pPr>
            <a:r>
              <a:rPr lang="ru-RU">
                <a:solidFill>
                  <a:srgbClr val="FFCC00"/>
                </a:solidFill>
              </a:rPr>
              <a:t>Можно ли выполнить основные необходимые действия в Excel 2007 всего за 30 минут? Данный урок ответит на этот вопрос. </a:t>
            </a:r>
          </a:p>
        </p:txBody>
      </p:sp>
      <p:sp>
        <p:nvSpPr>
          <p:cNvPr id="76805" name="Line 6"/>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pic>
        <p:nvPicPr>
          <p:cNvPr id="90119" name="Picture 7" descr="Принципы начала работы в Excel 2007"/>
          <p:cNvPicPr>
            <a:picLocks noChangeAspect="1" noChangeArrowheads="1"/>
          </p:cNvPicPr>
          <p:nvPr>
            <p:ph sz="half" idx="4294967295"/>
          </p:nvPr>
        </p:nvPicPr>
        <p:blipFill>
          <a:blip r:embed="rId3"/>
          <a:srcRect/>
          <a:stretch>
            <a:fillRect/>
          </a:stretch>
        </p:blipFill>
        <p:spPr>
          <a:xfrm>
            <a:off x="466725" y="1620838"/>
            <a:ext cx="5481638" cy="2528887"/>
          </a:xfr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90119"/>
                                        </p:tgtEl>
                                        <p:attrNameLst>
                                          <p:attrName>style.visibility</p:attrName>
                                        </p:attrNameLst>
                                      </p:cBhvr>
                                      <p:to>
                                        <p:strVal val="visible"/>
                                      </p:to>
                                    </p:set>
                                    <p:animEffect transition="in" filter="slide(fromTop)">
                                      <p:cBhvr>
                                        <p:cTn id="7" dur="500"/>
                                        <p:tgtEl>
                                          <p:spTgt spid="901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0115">
                                            <p:txEl>
                                              <p:pRg st="0" end="0"/>
                                            </p:txEl>
                                          </p:spTgt>
                                        </p:tgtEl>
                                        <p:attrNameLst>
                                          <p:attrName>style.visibility</p:attrName>
                                        </p:attrNameLst>
                                      </p:cBhvr>
                                      <p:to>
                                        <p:strVal val="visible"/>
                                      </p:to>
                                    </p:set>
                                    <p:animEffect transition="in" filter="slide(fromTop)">
                                      <p:cBhvr>
                                        <p:cTn id="12" dur="500"/>
                                        <p:tgtEl>
                                          <p:spTgt spid="901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90115">
                                            <p:txEl>
                                              <p:pRg st="1" end="1"/>
                                            </p:txEl>
                                          </p:spTgt>
                                        </p:tgtEl>
                                        <p:attrNameLst>
                                          <p:attrName>style.visibility</p:attrName>
                                        </p:attrNameLst>
                                      </p:cBhvr>
                                      <p:to>
                                        <p:strVal val="visible"/>
                                      </p:to>
                                    </p:set>
                                    <p:animEffect transition="in" filter="slide(fromTop)">
                                      <p:cBhvr>
                                        <p:cTn id="17" dur="500"/>
                                        <p:tgtEl>
                                          <p:spTgt spid="901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0117">
                                            <p:txEl>
                                              <p:pRg st="0" end="0"/>
                                            </p:txEl>
                                          </p:spTgt>
                                        </p:tgtEl>
                                        <p:attrNameLst>
                                          <p:attrName>style.visibility</p:attrName>
                                        </p:attrNameLst>
                                      </p:cBhvr>
                                      <p:to>
                                        <p:strVal val="visible"/>
                                      </p:to>
                                    </p:set>
                                    <p:animEffect transition="in" filter="slide(fromLeft)">
                                      <p:cBhvr>
                                        <p:cTn id="22" dur="500"/>
                                        <p:tgtEl>
                                          <p:spTgt spid="901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90117">
                                            <p:txEl>
                                              <p:pRg st="1" end="1"/>
                                            </p:txEl>
                                          </p:spTgt>
                                        </p:tgtEl>
                                        <p:attrNameLst>
                                          <p:attrName>style.visibility</p:attrName>
                                        </p:attrNameLst>
                                      </p:cBhvr>
                                      <p:to>
                                        <p:strVal val="visible"/>
                                      </p:to>
                                    </p:set>
                                    <p:animEffect transition="in" filter="slide(fromLeft)">
                                      <p:cBhvr>
                                        <p:cTn id="27" dur="500"/>
                                        <p:tgtEl>
                                          <p:spTgt spid="901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P spid="9011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9" name="Picture 15" descr="Открытие файла, созданного в Excel 2003, и параметров Excel в нижней части меню"/>
          <p:cNvPicPr>
            <a:picLocks noChangeAspect="1" noChangeArrowheads="1"/>
          </p:cNvPicPr>
          <p:nvPr/>
        </p:nvPicPr>
        <p:blipFill>
          <a:blip r:embed="rId4"/>
          <a:srcRect/>
          <a:stretch>
            <a:fillRect/>
          </a:stretch>
        </p:blipFill>
        <p:spPr bwMode="auto">
          <a:xfrm>
            <a:off x="319088" y="909638"/>
            <a:ext cx="5667375" cy="2857500"/>
          </a:xfrm>
          <a:prstGeom prst="rect">
            <a:avLst/>
          </a:prstGeom>
          <a:noFill/>
          <a:ln w="9525">
            <a:noFill/>
            <a:miter lim="800000"/>
            <a:headEnd/>
            <a:tailEnd/>
          </a:ln>
        </p:spPr>
      </p:pic>
      <p:sp>
        <p:nvSpPr>
          <p:cNvPr id="6150"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6151" name="Rectangle 2"/>
          <p:cNvSpPr>
            <a:spLocks noGrp="1" noChangeArrowheads="1"/>
          </p:cNvSpPr>
          <p:nvPr>
            <p:ph type="title" idx="4294967295"/>
          </p:nvPr>
        </p:nvSpPr>
        <p:spPr>
          <a:xfrm>
            <a:off x="257175" y="63500"/>
            <a:ext cx="8904288" cy="614363"/>
          </a:xfrm>
        </p:spPr>
        <p:txBody>
          <a:bodyPr anchorCtr="0"/>
          <a:lstStyle/>
          <a:p>
            <a:r>
              <a:rPr lang="ru-RU"/>
              <a:t>Откройте нужный файл</a:t>
            </a:r>
          </a:p>
        </p:txBody>
      </p:sp>
      <p:sp>
        <p:nvSpPr>
          <p:cNvPr id="94211" name="Rectangle 3"/>
          <p:cNvSpPr>
            <a:spLocks noChangeArrowheads="1"/>
          </p:cNvSpPr>
          <p:nvPr/>
        </p:nvSpPr>
        <p:spPr bwMode="auto">
          <a:xfrm>
            <a:off x="6119813" y="819150"/>
            <a:ext cx="2744787" cy="2763838"/>
          </a:xfrm>
          <a:prstGeom prst="rect">
            <a:avLst/>
          </a:prstGeom>
          <a:noFill/>
          <a:ln w="9525">
            <a:noFill/>
            <a:miter lim="800000"/>
            <a:headEnd/>
            <a:tailEnd/>
          </a:ln>
        </p:spPr>
        <p:txBody>
          <a:bodyPr/>
          <a:lstStyle/>
          <a:p>
            <a:pPr>
              <a:spcBef>
                <a:spcPct val="20000"/>
              </a:spcBef>
              <a:spcAft>
                <a:spcPct val="75000"/>
              </a:spcAft>
            </a:pPr>
            <a:r>
              <a:rPr lang="ru-RU" sz="2000"/>
              <a:t>Начнем с самого главного. Нужно открыть существующую книгу, созданную в предыдущей версии Excel. </a:t>
            </a:r>
          </a:p>
        </p:txBody>
      </p:sp>
      <p:graphicFrame>
        <p:nvGraphicFramePr>
          <p:cNvPr id="6146" name="Object 4"/>
          <p:cNvGraphicFramePr>
            <a:graphicFrameLocks noChangeAspect="1"/>
          </p:cNvGraphicFramePr>
          <p:nvPr/>
        </p:nvGraphicFramePr>
        <p:xfrm>
          <a:off x="339725" y="4535488"/>
          <a:ext cx="269875" cy="303212"/>
        </p:xfrm>
        <a:graphic>
          <a:graphicData uri="http://schemas.openxmlformats.org/presentationml/2006/ole">
            <p:oleObj spid="_x0000_s6146" name="Visio" r:id="rId5" imgW="270231" imgH="303063" progId="">
              <p:embed/>
            </p:oleObj>
          </a:graphicData>
        </a:graphic>
      </p:graphicFrame>
      <p:graphicFrame>
        <p:nvGraphicFramePr>
          <p:cNvPr id="6147" name="Object 5"/>
          <p:cNvGraphicFramePr>
            <a:graphicFrameLocks noChangeAspect="1"/>
          </p:cNvGraphicFramePr>
          <p:nvPr/>
        </p:nvGraphicFramePr>
        <p:xfrm>
          <a:off x="339725" y="4983163"/>
          <a:ext cx="269875" cy="303212"/>
        </p:xfrm>
        <a:graphic>
          <a:graphicData uri="http://schemas.openxmlformats.org/presentationml/2006/ole">
            <p:oleObj spid="_x0000_s6147" name="Visio" r:id="rId6" imgW="270231" imgH="303063" progId="">
              <p:embed/>
            </p:oleObj>
          </a:graphicData>
        </a:graphic>
      </p:graphicFrame>
      <p:graphicFrame>
        <p:nvGraphicFramePr>
          <p:cNvPr id="6148" name="Object 6"/>
          <p:cNvGraphicFramePr>
            <a:graphicFrameLocks noChangeAspect="1"/>
          </p:cNvGraphicFramePr>
          <p:nvPr/>
        </p:nvGraphicFramePr>
        <p:xfrm>
          <a:off x="339725" y="5446713"/>
          <a:ext cx="269875" cy="303212"/>
        </p:xfrm>
        <a:graphic>
          <a:graphicData uri="http://schemas.openxmlformats.org/presentationml/2006/ole">
            <p:oleObj spid="_x0000_s6148" name="Visio" r:id="rId7" imgW="270231" imgH="303063" progId="">
              <p:embed/>
            </p:oleObj>
          </a:graphicData>
        </a:graphic>
      </p:graphicFrame>
      <p:sp>
        <p:nvSpPr>
          <p:cNvPr id="6153" name="Line 7"/>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sp>
        <p:nvSpPr>
          <p:cNvPr id="94217" name="Rectangle 9"/>
          <p:cNvSpPr>
            <a:spLocks noChangeArrowheads="1"/>
          </p:cNvSpPr>
          <p:nvPr/>
        </p:nvSpPr>
        <p:spPr bwMode="auto">
          <a:xfrm>
            <a:off x="657225" y="4502150"/>
            <a:ext cx="5940425" cy="369888"/>
          </a:xfrm>
          <a:prstGeom prst="rect">
            <a:avLst/>
          </a:prstGeom>
          <a:noFill/>
          <a:ln w="9525">
            <a:noFill/>
            <a:miter lim="800000"/>
            <a:headEnd/>
            <a:tailEnd/>
          </a:ln>
        </p:spPr>
        <p:txBody>
          <a:bodyPr>
            <a:spAutoFit/>
          </a:bodyPr>
          <a:lstStyle/>
          <a:p>
            <a:pPr>
              <a:spcBef>
                <a:spcPct val="20000"/>
              </a:spcBef>
              <a:spcAft>
                <a:spcPct val="45000"/>
              </a:spcAft>
            </a:pPr>
            <a:r>
              <a:rPr lang="ru-RU">
                <a:solidFill>
                  <a:srgbClr val="FFCC00"/>
                </a:solidFill>
              </a:rPr>
              <a:t>Щелкните ссылку </a:t>
            </a:r>
            <a:r>
              <a:rPr lang="ru-RU" b="1">
                <a:solidFill>
                  <a:srgbClr val="FFCC00"/>
                </a:solidFill>
              </a:rPr>
              <a:t>Кнопка Microsoft Office</a:t>
            </a:r>
            <a:r>
              <a:rPr lang="cs-CZ" b="1">
                <a:solidFill>
                  <a:srgbClr val="FFCC00"/>
                </a:solidFill>
              </a:rPr>
              <a:t>      </a:t>
            </a:r>
            <a:r>
              <a:rPr lang="ru-RU">
                <a:solidFill>
                  <a:srgbClr val="FFCC00"/>
                </a:solidFill>
              </a:rPr>
              <a:t>. </a:t>
            </a:r>
          </a:p>
        </p:txBody>
      </p:sp>
      <p:sp>
        <p:nvSpPr>
          <p:cNvPr id="94218" name="Rectangle 10"/>
          <p:cNvSpPr>
            <a:spLocks noChangeArrowheads="1"/>
          </p:cNvSpPr>
          <p:nvPr/>
        </p:nvSpPr>
        <p:spPr bwMode="auto">
          <a:xfrm>
            <a:off x="277813" y="3994150"/>
            <a:ext cx="5926137" cy="450850"/>
          </a:xfrm>
          <a:prstGeom prst="rect">
            <a:avLst/>
          </a:prstGeom>
          <a:noFill/>
          <a:ln w="9525">
            <a:noFill/>
            <a:miter lim="800000"/>
            <a:headEnd/>
            <a:tailEnd/>
          </a:ln>
        </p:spPr>
        <p:txBody>
          <a:bodyPr/>
          <a:lstStyle/>
          <a:p>
            <a:pPr>
              <a:spcBef>
                <a:spcPct val="20000"/>
              </a:spcBef>
              <a:spcAft>
                <a:spcPct val="75000"/>
              </a:spcAft>
            </a:pPr>
            <a:r>
              <a:rPr lang="ru-RU">
                <a:solidFill>
                  <a:srgbClr val="FFCC00"/>
                </a:solidFill>
              </a:rPr>
              <a:t>Выполните следующее:</a:t>
            </a:r>
          </a:p>
        </p:txBody>
      </p:sp>
      <p:pic>
        <p:nvPicPr>
          <p:cNvPr id="94219" name="Picture 11" descr="Открытие файла, созданного в Excel 2003, и параметров Excel в нижней части меню"/>
          <p:cNvPicPr>
            <a:picLocks noChangeAspect="1" noChangeArrowheads="1"/>
          </p:cNvPicPr>
          <p:nvPr>
            <p:ph sz="half" idx="4294967295"/>
          </p:nvPr>
        </p:nvPicPr>
        <p:blipFill>
          <a:blip r:embed="rId8"/>
          <a:srcRect/>
          <a:stretch>
            <a:fillRect/>
          </a:stretch>
        </p:blipFill>
        <p:spPr>
          <a:xfrm>
            <a:off x="457200" y="1600200"/>
            <a:ext cx="5516563" cy="2566988"/>
          </a:xfrm>
        </p:spPr>
      </p:pic>
      <p:pic>
        <p:nvPicPr>
          <p:cNvPr id="94220" name="Picture 12" descr="Значок кнопки"/>
          <p:cNvPicPr>
            <a:picLocks noChangeAspect="1" noChangeArrowheads="1"/>
          </p:cNvPicPr>
          <p:nvPr/>
        </p:nvPicPr>
        <p:blipFill>
          <a:blip r:embed="rId9"/>
          <a:srcRect/>
          <a:stretch>
            <a:fillRect/>
          </a:stretch>
        </p:blipFill>
        <p:spPr bwMode="auto">
          <a:xfrm>
            <a:off x="5308600" y="4460875"/>
            <a:ext cx="338138" cy="338138"/>
          </a:xfrm>
          <a:prstGeom prst="rect">
            <a:avLst/>
          </a:prstGeom>
          <a:noFill/>
          <a:ln w="9525">
            <a:noFill/>
            <a:miter lim="800000"/>
            <a:headEnd/>
            <a:tailEnd/>
          </a:ln>
        </p:spPr>
      </p:pic>
      <p:sp>
        <p:nvSpPr>
          <p:cNvPr id="94221" name="Rectangle 13"/>
          <p:cNvSpPr>
            <a:spLocks noChangeArrowheads="1"/>
          </p:cNvSpPr>
          <p:nvPr/>
        </p:nvSpPr>
        <p:spPr bwMode="auto">
          <a:xfrm>
            <a:off x="657225" y="4959350"/>
            <a:ext cx="8486775" cy="1103313"/>
          </a:xfrm>
          <a:prstGeom prst="rect">
            <a:avLst/>
          </a:prstGeom>
          <a:noFill/>
          <a:ln w="9525">
            <a:noFill/>
            <a:miter lim="800000"/>
            <a:headEnd/>
            <a:tailEnd/>
          </a:ln>
        </p:spPr>
        <p:txBody>
          <a:bodyPr>
            <a:spAutoFit/>
          </a:bodyPr>
          <a:lstStyle/>
          <a:p>
            <a:pPr>
              <a:spcBef>
                <a:spcPct val="20000"/>
              </a:spcBef>
              <a:spcAft>
                <a:spcPct val="45000"/>
              </a:spcAft>
            </a:pPr>
            <a:r>
              <a:rPr lang="ru-RU">
                <a:solidFill>
                  <a:srgbClr val="FFCC00"/>
                </a:solidFill>
              </a:rPr>
              <a:t>Выберите команду </a:t>
            </a:r>
            <a:r>
              <a:rPr lang="ru-RU" b="1">
                <a:solidFill>
                  <a:srgbClr val="FFCC00"/>
                </a:solidFill>
              </a:rPr>
              <a:t>«Открыть»</a:t>
            </a:r>
            <a:r>
              <a:rPr lang="ru-RU">
                <a:solidFill>
                  <a:srgbClr val="FFCC00"/>
                </a:solidFill>
              </a:rPr>
              <a:t>, а затем выберите нужную книгу.</a:t>
            </a:r>
          </a:p>
          <a:p>
            <a:pPr>
              <a:spcBef>
                <a:spcPct val="20000"/>
              </a:spcBef>
              <a:spcAft>
                <a:spcPct val="45000"/>
              </a:spcAft>
            </a:pPr>
            <a:r>
              <a:rPr lang="ru-RU">
                <a:solidFill>
                  <a:srgbClr val="FFCC00"/>
                </a:solidFill>
              </a:rPr>
              <a:t>Кроме того, обратите внимание, что можно выбрать команду </a:t>
            </a:r>
            <a:r>
              <a:rPr lang="ru-RU" b="1">
                <a:solidFill>
                  <a:srgbClr val="FFCC00"/>
                </a:solidFill>
              </a:rPr>
              <a:t>«Параметры Excel»</a:t>
            </a:r>
            <a:r>
              <a:rPr lang="ru-RU">
                <a:solidFill>
                  <a:srgbClr val="FFCC00"/>
                </a:solidFill>
              </a:rPr>
              <a:t>в нижней части меню, чтобы настроить параметры программы.</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94219"/>
                                        </p:tgtEl>
                                        <p:attrNameLst>
                                          <p:attrName>style.visibility</p:attrName>
                                        </p:attrNameLst>
                                      </p:cBhvr>
                                      <p:to>
                                        <p:strVal val="visible"/>
                                      </p:to>
                                    </p:set>
                                    <p:animEffect transition="in" filter="slide(fromTop)">
                                      <p:cBhvr>
                                        <p:cTn id="7" dur="500"/>
                                        <p:tgtEl>
                                          <p:spTgt spid="942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4211"/>
                                        </p:tgtEl>
                                        <p:attrNameLst>
                                          <p:attrName>style.visibility</p:attrName>
                                        </p:attrNameLst>
                                      </p:cBhvr>
                                      <p:to>
                                        <p:strVal val="visible"/>
                                      </p:to>
                                    </p:set>
                                    <p:animEffect transition="in" filter="slide(fromTop)">
                                      <p:cBhvr>
                                        <p:cTn id="12" dur="500"/>
                                        <p:tgtEl>
                                          <p:spTgt spid="9421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94218">
                                            <p:txEl>
                                              <p:pRg st="0" end="0"/>
                                            </p:txEl>
                                          </p:spTgt>
                                        </p:tgtEl>
                                        <p:attrNameLst>
                                          <p:attrName>style.visibility</p:attrName>
                                        </p:attrNameLst>
                                      </p:cBhvr>
                                      <p:to>
                                        <p:strVal val="visible"/>
                                      </p:to>
                                    </p:set>
                                    <p:animEffect transition="in" filter="slide(fromLeft)">
                                      <p:cBhvr>
                                        <p:cTn id="17" dur="500"/>
                                        <p:tgtEl>
                                          <p:spTgt spid="942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dissolve">
                                      <p:cBhvr>
                                        <p:cTn id="22" dur="500"/>
                                        <p:tgtEl>
                                          <p:spTgt spid="6146"/>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6147"/>
                                        </p:tgtEl>
                                        <p:attrNameLst>
                                          <p:attrName>style.visibility</p:attrName>
                                        </p:attrNameLst>
                                      </p:cBhvr>
                                      <p:to>
                                        <p:strVal val="visible"/>
                                      </p:to>
                                    </p:set>
                                    <p:animEffect transition="in" filter="dissolve">
                                      <p:cBhvr>
                                        <p:cTn id="26" dur="500"/>
                                        <p:tgtEl>
                                          <p:spTgt spid="6147"/>
                                        </p:tgtEl>
                                      </p:cBhvr>
                                    </p:animEffect>
                                  </p:childTnLst>
                                </p:cTn>
                              </p:par>
                            </p:childTnLst>
                          </p:cTn>
                        </p:par>
                        <p:par>
                          <p:cTn id="27" fill="hold">
                            <p:stCondLst>
                              <p:cond delay="1000"/>
                            </p:stCondLst>
                            <p:childTnLst>
                              <p:par>
                                <p:cTn id="28" presetID="9" presetClass="entr" presetSubtype="0" fill="hold" nodeType="afterEffect">
                                  <p:stCondLst>
                                    <p:cond delay="0"/>
                                  </p:stCondLst>
                                  <p:childTnLst>
                                    <p:set>
                                      <p:cBhvr>
                                        <p:cTn id="29" dur="1" fill="hold">
                                          <p:stCondLst>
                                            <p:cond delay="0"/>
                                          </p:stCondLst>
                                        </p:cTn>
                                        <p:tgtEl>
                                          <p:spTgt spid="6148"/>
                                        </p:tgtEl>
                                        <p:attrNameLst>
                                          <p:attrName>style.visibility</p:attrName>
                                        </p:attrNameLst>
                                      </p:cBhvr>
                                      <p:to>
                                        <p:strVal val="visible"/>
                                      </p:to>
                                    </p:set>
                                    <p:animEffect transition="in" filter="dissolve">
                                      <p:cBhvr>
                                        <p:cTn id="30" dur="500"/>
                                        <p:tgtEl>
                                          <p:spTgt spid="6148"/>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94217">
                                            <p:txEl>
                                              <p:pRg st="0" end="0"/>
                                            </p:txEl>
                                          </p:spTgt>
                                        </p:tgtEl>
                                        <p:attrNameLst>
                                          <p:attrName>style.visibility</p:attrName>
                                        </p:attrNameLst>
                                      </p:cBhvr>
                                      <p:to>
                                        <p:strVal val="visible"/>
                                      </p:to>
                                    </p:set>
                                    <p:animEffect transition="in" filter="checkerboard(across)">
                                      <p:cBhvr>
                                        <p:cTn id="35" dur="500"/>
                                        <p:tgtEl>
                                          <p:spTgt spid="94217">
                                            <p:txEl>
                                              <p:pRg st="0" end="0"/>
                                            </p:txEl>
                                          </p:spTgt>
                                        </p:tgtEl>
                                      </p:cBhvr>
                                    </p:animEffect>
                                  </p:childTnLst>
                                </p:cTn>
                              </p:par>
                            </p:childTnLst>
                          </p:cTn>
                        </p:par>
                        <p:par>
                          <p:cTn id="36" fill="hold">
                            <p:stCondLst>
                              <p:cond delay="500"/>
                            </p:stCondLst>
                            <p:childTnLst>
                              <p:par>
                                <p:cTn id="37" presetID="9" presetClass="entr" presetSubtype="0" fill="hold" nodeType="afterEffect">
                                  <p:stCondLst>
                                    <p:cond delay="0"/>
                                  </p:stCondLst>
                                  <p:childTnLst>
                                    <p:set>
                                      <p:cBhvr>
                                        <p:cTn id="38" dur="1" fill="hold">
                                          <p:stCondLst>
                                            <p:cond delay="0"/>
                                          </p:stCondLst>
                                        </p:cTn>
                                        <p:tgtEl>
                                          <p:spTgt spid="94220"/>
                                        </p:tgtEl>
                                        <p:attrNameLst>
                                          <p:attrName>style.visibility</p:attrName>
                                        </p:attrNameLst>
                                      </p:cBhvr>
                                      <p:to>
                                        <p:strVal val="visible"/>
                                      </p:to>
                                    </p:set>
                                    <p:animEffect transition="in" filter="dissolve">
                                      <p:cBhvr>
                                        <p:cTn id="39" dur="500"/>
                                        <p:tgtEl>
                                          <p:spTgt spid="94220"/>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94221">
                                            <p:txEl>
                                              <p:pRg st="0" end="0"/>
                                            </p:txEl>
                                          </p:spTgt>
                                        </p:tgtEl>
                                        <p:attrNameLst>
                                          <p:attrName>style.visibility</p:attrName>
                                        </p:attrNameLst>
                                      </p:cBhvr>
                                      <p:to>
                                        <p:strVal val="visible"/>
                                      </p:to>
                                    </p:set>
                                    <p:animEffect transition="in" filter="checkerboard(across)">
                                      <p:cBhvr>
                                        <p:cTn id="44" dur="500"/>
                                        <p:tgtEl>
                                          <p:spTgt spid="94221">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94221">
                                            <p:txEl>
                                              <p:pRg st="1" end="1"/>
                                            </p:txEl>
                                          </p:spTgt>
                                        </p:tgtEl>
                                        <p:attrNameLst>
                                          <p:attrName>style.visibility</p:attrName>
                                        </p:attrNameLst>
                                      </p:cBhvr>
                                      <p:to>
                                        <p:strVal val="visible"/>
                                      </p:to>
                                    </p:set>
                                    <p:animEffect transition="in" filter="checkerboard(across)">
                                      <p:cBhvr>
                                        <p:cTn id="49" dur="500"/>
                                        <p:tgtEl>
                                          <p:spTgt spid="942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autoUpdateAnimBg="0"/>
      <p:bldP spid="94217" grpId="0" build="p" autoUpdateAnimBg="0"/>
      <p:bldP spid="94218" grpId="0" build="p" autoUpdateAnimBg="0"/>
      <p:bldP spid="9422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14338" name="Rectangle 2"/>
          <p:cNvSpPr>
            <a:spLocks noChangeArrowheads="1"/>
          </p:cNvSpPr>
          <p:nvPr/>
        </p:nvSpPr>
        <p:spPr bwMode="auto">
          <a:xfrm rot="10800000">
            <a:off x="304800" y="650875"/>
            <a:ext cx="1000125" cy="5418138"/>
          </a:xfrm>
          <a:prstGeom prst="rect">
            <a:avLst/>
          </a:prstGeom>
          <a:gradFill rotWithShape="1">
            <a:gsLst>
              <a:gs pos="0">
                <a:schemeClr val="tx1">
                  <a:alpha val="0"/>
                </a:schemeClr>
              </a:gs>
              <a:gs pos="100000">
                <a:schemeClr val="tx1">
                  <a:gamma/>
                  <a:tint val="0"/>
                  <a:invGamma/>
                  <a:alpha val="83000"/>
                </a:schemeClr>
              </a:gs>
            </a:gsLst>
            <a:lin ang="5400000" scaled="1"/>
          </a:gradFill>
          <a:ln w="9525">
            <a:noFill/>
            <a:miter lim="800000"/>
            <a:headEnd/>
            <a:tailEnd/>
          </a:ln>
          <a:effectLst/>
        </p:spPr>
        <p:txBody>
          <a:bodyPr wrap="none" anchor="ctr"/>
          <a:lstStyle/>
          <a:p>
            <a:pPr>
              <a:defRPr/>
            </a:pPr>
            <a:endParaRPr lang="en-US">
              <a:cs typeface="+mn-cs"/>
            </a:endParaRPr>
          </a:p>
        </p:txBody>
      </p:sp>
      <p:sp>
        <p:nvSpPr>
          <p:cNvPr id="20483" name="Rectangle 3"/>
          <p:cNvSpPr>
            <a:spLocks noGrp="1" noChangeArrowheads="1"/>
          </p:cNvSpPr>
          <p:nvPr>
            <p:ph type="title" idx="4294967295"/>
          </p:nvPr>
        </p:nvSpPr>
        <p:spPr>
          <a:xfrm>
            <a:off x="249238" y="73025"/>
            <a:ext cx="8229600" cy="609600"/>
          </a:xfrm>
        </p:spPr>
        <p:txBody>
          <a:bodyPr anchorCtr="0"/>
          <a:lstStyle/>
          <a:p>
            <a:r>
              <a:rPr lang="ru-RU"/>
              <a:t>Обзор. Непосредственное представление</a:t>
            </a:r>
          </a:p>
        </p:txBody>
      </p:sp>
      <p:sp>
        <p:nvSpPr>
          <p:cNvPr id="14340" name="Rectangle 4"/>
          <p:cNvSpPr>
            <a:spLocks noChangeArrowheads="1"/>
          </p:cNvSpPr>
          <p:nvPr/>
        </p:nvSpPr>
        <p:spPr bwMode="auto">
          <a:xfrm>
            <a:off x="1852613" y="996950"/>
            <a:ext cx="7086600" cy="4562475"/>
          </a:xfrm>
          <a:prstGeom prst="rect">
            <a:avLst/>
          </a:prstGeom>
          <a:noFill/>
          <a:ln w="9525">
            <a:noFill/>
            <a:miter lim="800000"/>
            <a:headEnd/>
            <a:tailEnd/>
          </a:ln>
        </p:spPr>
        <p:txBody>
          <a:bodyPr/>
          <a:lstStyle/>
          <a:p>
            <a:pPr>
              <a:spcBef>
                <a:spcPct val="20000"/>
              </a:spcBef>
              <a:spcAft>
                <a:spcPct val="75000"/>
              </a:spcAft>
            </a:pPr>
            <a:r>
              <a:rPr lang="ru-RU" sz="2400"/>
              <a:t>Excel 2007 имеет новый вид! В нем сохранились привычные для вас таблицы, но кое-что изменилось. </a:t>
            </a:r>
          </a:p>
          <a:p>
            <a:pPr>
              <a:spcBef>
                <a:spcPct val="20000"/>
              </a:spcBef>
              <a:spcAft>
                <a:spcPct val="75000"/>
              </a:spcAft>
            </a:pPr>
            <a:r>
              <a:rPr lang="ru-RU" sz="2400"/>
              <a:t>Сразу видно, что прежние ряды меню и кнопок в верхней части окна заменены </a:t>
            </a:r>
            <a:r>
              <a:rPr lang="ru-RU" sz="2400" b="1"/>
              <a:t>лентой</a:t>
            </a:r>
            <a:r>
              <a:rPr lang="ru-RU" sz="2400"/>
              <a:t>. </a:t>
            </a:r>
          </a:p>
          <a:p>
            <a:pPr>
              <a:spcBef>
                <a:spcPct val="20000"/>
              </a:spcBef>
              <a:spcAft>
                <a:spcPct val="75000"/>
              </a:spcAft>
            </a:pPr>
            <a:r>
              <a:rPr lang="ru-RU" sz="2400"/>
              <a:t>В этом курсе объясняется, как пользоваться лентой, а также освещаются другие изменения в Excel, которые помогут вам быстрее создавать таблицы более высокого уровня. </a:t>
            </a:r>
          </a:p>
        </p:txBody>
      </p:sp>
      <p:pic>
        <p:nvPicPr>
          <p:cNvPr id="20485" name="Picture 5" descr="Рисунок обзора курса"/>
          <p:cNvPicPr>
            <a:picLocks noChangeAspect="1" noChangeArrowheads="1"/>
          </p:cNvPicPr>
          <p:nvPr/>
        </p:nvPicPr>
        <p:blipFill>
          <a:blip r:embed="rId3"/>
          <a:srcRect/>
          <a:stretch>
            <a:fillRect/>
          </a:stretch>
        </p:blipFill>
        <p:spPr bwMode="auto">
          <a:xfrm>
            <a:off x="342900" y="1266825"/>
            <a:ext cx="914400" cy="91440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slide(fromTop)">
                                      <p:cBhvr>
                                        <p:cTn id="7" dur="500"/>
                                        <p:tgtEl>
                                          <p:spTgt spid="143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4340">
                                            <p:txEl>
                                              <p:pRg st="1" end="1"/>
                                            </p:txEl>
                                          </p:spTgt>
                                        </p:tgtEl>
                                        <p:attrNameLst>
                                          <p:attrName>style.visibility</p:attrName>
                                        </p:attrNameLst>
                                      </p:cBhvr>
                                      <p:to>
                                        <p:strVal val="visible"/>
                                      </p:to>
                                    </p:set>
                                    <p:animEffect transition="in" filter="slide(fromTop)">
                                      <p:cBhvr>
                                        <p:cTn id="12" dur="500"/>
                                        <p:tgtEl>
                                          <p:spTgt spid="143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4340">
                                            <p:txEl>
                                              <p:pRg st="2" end="2"/>
                                            </p:txEl>
                                          </p:spTgt>
                                        </p:tgtEl>
                                        <p:attrNameLst>
                                          <p:attrName>style.visibility</p:attrName>
                                        </p:attrNameLst>
                                      </p:cBhvr>
                                      <p:to>
                                        <p:strVal val="visible"/>
                                      </p:to>
                                    </p:set>
                                    <p:animEffect transition="in" filter="slide(fromTop)">
                                      <p:cBhvr>
                                        <p:cTn id="17" dur="500"/>
                                        <p:tgtEl>
                                          <p:spTgt spid="143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4"/>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7172" name="Rectangle 2"/>
          <p:cNvSpPr>
            <a:spLocks noGrp="1" noChangeArrowheads="1"/>
          </p:cNvSpPr>
          <p:nvPr>
            <p:ph type="title" idx="4294967295"/>
          </p:nvPr>
        </p:nvSpPr>
        <p:spPr>
          <a:xfrm>
            <a:off x="231775" y="73025"/>
            <a:ext cx="8229600" cy="609600"/>
          </a:xfrm>
        </p:spPr>
        <p:txBody>
          <a:bodyPr anchorCtr="0"/>
          <a:lstStyle/>
          <a:p>
            <a:r>
              <a:rPr lang="ru-RU"/>
              <a:t>Вставка столбца</a:t>
            </a:r>
          </a:p>
        </p:txBody>
      </p:sp>
      <p:sp>
        <p:nvSpPr>
          <p:cNvPr id="217091" name="Rectangle 3"/>
          <p:cNvSpPr>
            <a:spLocks noChangeArrowheads="1"/>
          </p:cNvSpPr>
          <p:nvPr/>
        </p:nvSpPr>
        <p:spPr bwMode="auto">
          <a:xfrm>
            <a:off x="6119813" y="801688"/>
            <a:ext cx="3024187" cy="2960687"/>
          </a:xfrm>
          <a:prstGeom prst="rect">
            <a:avLst/>
          </a:prstGeom>
          <a:noFill/>
          <a:ln w="9525">
            <a:noFill/>
            <a:miter lim="800000"/>
            <a:headEnd/>
            <a:tailEnd/>
          </a:ln>
        </p:spPr>
        <p:txBody>
          <a:bodyPr/>
          <a:lstStyle/>
          <a:p>
            <a:pPr>
              <a:spcBef>
                <a:spcPct val="20000"/>
              </a:spcBef>
              <a:spcAft>
                <a:spcPct val="75000"/>
              </a:spcAft>
            </a:pPr>
            <a:r>
              <a:rPr lang="ru-RU" sz="2000"/>
              <a:t>Теперь нужно добавить в книгу столбец, где будут указаны категории продуктов. </a:t>
            </a:r>
          </a:p>
          <a:p>
            <a:pPr>
              <a:spcBef>
                <a:spcPct val="20000"/>
              </a:spcBef>
              <a:spcAft>
                <a:spcPct val="75000"/>
              </a:spcAft>
            </a:pPr>
            <a:r>
              <a:rPr lang="ru-RU" sz="2000"/>
              <a:t>Этот столбец должен находиться между двумя существующими столбцами данных. </a:t>
            </a:r>
          </a:p>
        </p:txBody>
      </p:sp>
      <p:sp>
        <p:nvSpPr>
          <p:cNvPr id="217092" name="Rectangle 4"/>
          <p:cNvSpPr>
            <a:spLocks noChangeArrowheads="1"/>
          </p:cNvSpPr>
          <p:nvPr/>
        </p:nvSpPr>
        <p:spPr bwMode="auto">
          <a:xfrm>
            <a:off x="287338" y="4652963"/>
            <a:ext cx="5864225" cy="1201737"/>
          </a:xfrm>
          <a:prstGeom prst="rect">
            <a:avLst/>
          </a:prstGeom>
          <a:noFill/>
          <a:ln w="9525">
            <a:noFill/>
            <a:miter lim="800000"/>
            <a:headEnd/>
            <a:tailEnd/>
          </a:ln>
        </p:spPr>
        <p:txBody>
          <a:bodyPr/>
          <a:lstStyle/>
          <a:p>
            <a:pPr>
              <a:spcBef>
                <a:spcPct val="20000"/>
              </a:spcBef>
              <a:spcAft>
                <a:spcPct val="75000"/>
              </a:spcAft>
            </a:pPr>
            <a:r>
              <a:rPr lang="ru-RU">
                <a:solidFill>
                  <a:srgbClr val="FFCC00"/>
                </a:solidFill>
              </a:rPr>
              <a:t>Просмотрите анимацию, чтобы увидеть процедуру вставки столбца в рабочую книгу. </a:t>
            </a:r>
          </a:p>
        </p:txBody>
      </p:sp>
      <p:sp>
        <p:nvSpPr>
          <p:cNvPr id="7175" name="Line 5"/>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sp>
        <p:nvSpPr>
          <p:cNvPr id="7176" name="Rectangle 6"/>
          <p:cNvSpPr>
            <a:spLocks noChangeArrowheads="1"/>
          </p:cNvSpPr>
          <p:nvPr/>
        </p:nvSpPr>
        <p:spPr bwMode="auto">
          <a:xfrm>
            <a:off x="287338" y="4035425"/>
            <a:ext cx="7967662" cy="304800"/>
          </a:xfrm>
          <a:prstGeom prst="rect">
            <a:avLst/>
          </a:prstGeom>
          <a:noFill/>
          <a:ln w="9525">
            <a:noFill/>
            <a:miter lim="800000"/>
            <a:headEnd/>
            <a:tailEnd/>
          </a:ln>
        </p:spPr>
        <p:txBody>
          <a:bodyPr>
            <a:spAutoFit/>
          </a:bodyPr>
          <a:lstStyle/>
          <a:p>
            <a:pPr>
              <a:spcBef>
                <a:spcPct val="20000"/>
              </a:spcBef>
              <a:spcAft>
                <a:spcPct val="75000"/>
              </a:spcAft>
            </a:pPr>
            <a:r>
              <a:rPr lang="ru-RU" sz="1400">
                <a:solidFill>
                  <a:srgbClr val="FFCC00"/>
                </a:solidFill>
              </a:rPr>
              <a:t>Анимация: щелкните правой кнопкой мыши и выберите команду </a:t>
            </a:r>
            <a:r>
              <a:rPr lang="ru-RU" sz="1400" b="1">
                <a:solidFill>
                  <a:srgbClr val="FFCC00"/>
                </a:solidFill>
              </a:rPr>
              <a:t>Воспроизведение</a:t>
            </a:r>
            <a:r>
              <a:rPr lang="ru-RU" sz="1400">
                <a:solidFill>
                  <a:srgbClr val="FFCC00"/>
                </a:solidFill>
              </a:rPr>
              <a:t>.</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slide(fromTop)">
                                      <p:cBhvr>
                                        <p:cTn id="7" dur="500"/>
                                        <p:tgtEl>
                                          <p:spTgt spid="217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17091">
                                            <p:txEl>
                                              <p:pRg st="1" end="1"/>
                                            </p:txEl>
                                          </p:spTgt>
                                        </p:tgtEl>
                                        <p:attrNameLst>
                                          <p:attrName>style.visibility</p:attrName>
                                        </p:attrNameLst>
                                      </p:cBhvr>
                                      <p:to>
                                        <p:strVal val="visible"/>
                                      </p:to>
                                    </p:set>
                                    <p:animEffect transition="in" filter="slide(fromTop)">
                                      <p:cBhvr>
                                        <p:cTn id="12" dur="500"/>
                                        <p:tgtEl>
                                          <p:spTgt spid="2170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17092">
                                            <p:txEl>
                                              <p:pRg st="0" end="0"/>
                                            </p:txEl>
                                          </p:spTgt>
                                        </p:tgtEl>
                                        <p:attrNameLst>
                                          <p:attrName>style.visibility</p:attrName>
                                        </p:attrNameLst>
                                      </p:cBhvr>
                                      <p:to>
                                        <p:strVal val="visible"/>
                                      </p:to>
                                    </p:set>
                                    <p:animEffect transition="in" filter="slide(fromLeft)">
                                      <p:cBhvr>
                                        <p:cTn id="17" dur="500"/>
                                        <p:tgtEl>
                                          <p:spTgt spid="2170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autoUpdateAnimBg="0"/>
      <p:bldP spid="217092"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3" name="Footer Placeholder 4"/>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84994" name="Rectangle 2"/>
          <p:cNvSpPr>
            <a:spLocks noGrp="1" noChangeArrowheads="1"/>
          </p:cNvSpPr>
          <p:nvPr>
            <p:ph type="title" idx="4294967295"/>
          </p:nvPr>
        </p:nvSpPr>
        <p:spPr>
          <a:xfrm>
            <a:off x="231775" y="73025"/>
            <a:ext cx="8229600" cy="609600"/>
          </a:xfrm>
        </p:spPr>
        <p:txBody>
          <a:bodyPr anchorCtr="0"/>
          <a:lstStyle/>
          <a:p>
            <a:r>
              <a:rPr lang="ru-RU"/>
              <a:t>Вставка столбца</a:t>
            </a:r>
          </a:p>
        </p:txBody>
      </p:sp>
      <p:sp>
        <p:nvSpPr>
          <p:cNvPr id="219139" name="Rectangle 3"/>
          <p:cNvSpPr>
            <a:spLocks noChangeArrowheads="1"/>
          </p:cNvSpPr>
          <p:nvPr/>
        </p:nvSpPr>
        <p:spPr bwMode="auto">
          <a:xfrm>
            <a:off x="6119813" y="819150"/>
            <a:ext cx="3024187" cy="2960688"/>
          </a:xfrm>
          <a:prstGeom prst="rect">
            <a:avLst/>
          </a:prstGeom>
          <a:noFill/>
          <a:ln w="9525">
            <a:noFill/>
            <a:miter lim="800000"/>
            <a:headEnd/>
            <a:tailEnd/>
          </a:ln>
        </p:spPr>
        <p:txBody>
          <a:bodyPr/>
          <a:lstStyle/>
          <a:p>
            <a:pPr>
              <a:spcBef>
                <a:spcPct val="20000"/>
              </a:spcBef>
              <a:spcAft>
                <a:spcPct val="75000"/>
              </a:spcAft>
            </a:pPr>
            <a:r>
              <a:rPr lang="ru-RU"/>
              <a:t>Теперь нужно добавить в книгу столбец, где будут указаны категории продуктов. </a:t>
            </a:r>
          </a:p>
          <a:p>
            <a:pPr>
              <a:spcBef>
                <a:spcPct val="20000"/>
              </a:spcBef>
              <a:spcAft>
                <a:spcPct val="75000"/>
              </a:spcAft>
            </a:pPr>
            <a:r>
              <a:rPr lang="ru-RU"/>
              <a:t>Он должен располагаться между двумя существующими столбцами данных, </a:t>
            </a:r>
            <a:r>
              <a:rPr lang="ru-RU" b="1"/>
              <a:t>Количество</a:t>
            </a:r>
            <a:r>
              <a:rPr lang="ru-RU"/>
              <a:t> и </a:t>
            </a:r>
            <a:r>
              <a:rPr lang="ru-RU" b="1"/>
              <a:t>Поставщик</a:t>
            </a:r>
            <a:r>
              <a:rPr lang="ru-RU"/>
              <a:t>. </a:t>
            </a:r>
          </a:p>
        </p:txBody>
      </p:sp>
      <p:sp>
        <p:nvSpPr>
          <p:cNvPr id="84996" name="Line 4"/>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sp>
        <p:nvSpPr>
          <p:cNvPr id="219142" name="Rectangle 6"/>
          <p:cNvSpPr>
            <a:spLocks noChangeArrowheads="1"/>
          </p:cNvSpPr>
          <p:nvPr/>
        </p:nvSpPr>
        <p:spPr bwMode="auto">
          <a:xfrm>
            <a:off x="277813" y="3994150"/>
            <a:ext cx="7502525" cy="1263650"/>
          </a:xfrm>
          <a:prstGeom prst="rect">
            <a:avLst/>
          </a:prstGeom>
          <a:noFill/>
          <a:ln w="9525">
            <a:noFill/>
            <a:miter lim="800000"/>
            <a:headEnd/>
            <a:tailEnd/>
          </a:ln>
        </p:spPr>
        <p:txBody>
          <a:bodyPr/>
          <a:lstStyle/>
          <a:p>
            <a:pPr>
              <a:spcBef>
                <a:spcPct val="20000"/>
              </a:spcBef>
              <a:spcAft>
                <a:spcPct val="75000"/>
              </a:spcAft>
            </a:pPr>
            <a:r>
              <a:rPr lang="ru-RU">
                <a:solidFill>
                  <a:srgbClr val="FFCC00"/>
                </a:solidFill>
              </a:rPr>
              <a:t>Ваша книга содержит строки с названиями товаров, заказанных у различных поставщиков, в нее нужно добавить новый столбец, где различные продукты будут распределяться по таким категориям, как молочная продукция, зерновые, полуфабрикаты и так далее. </a:t>
            </a:r>
          </a:p>
        </p:txBody>
      </p:sp>
      <p:pic>
        <p:nvPicPr>
          <p:cNvPr id="84998" name="Picture 9" descr="http://officeloc.iponet.net/global/images/?AssetID=ZA101079131049"/>
          <p:cNvPicPr>
            <a:picLocks noGrp="1" noChangeAspect="1" noChangeArrowheads="1"/>
          </p:cNvPicPr>
          <p:nvPr>
            <p:ph idx="4294967295"/>
          </p:nvPr>
        </p:nvPicPr>
        <p:blipFill>
          <a:blip r:embed="rId3"/>
          <a:srcRect/>
          <a:stretch>
            <a:fillRect/>
          </a:stretch>
        </p:blipFill>
        <p:spPr>
          <a:xfrm>
            <a:off x="341313" y="800100"/>
            <a:ext cx="5481637" cy="2528888"/>
          </a:xfr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animEffect transition="in" filter="slide(fromTop)">
                                      <p:cBhvr>
                                        <p:cTn id="7" dur="500"/>
                                        <p:tgtEl>
                                          <p:spTgt spid="219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19139">
                                            <p:txEl>
                                              <p:pRg st="1" end="1"/>
                                            </p:txEl>
                                          </p:spTgt>
                                        </p:tgtEl>
                                        <p:attrNameLst>
                                          <p:attrName>style.visibility</p:attrName>
                                        </p:attrNameLst>
                                      </p:cBhvr>
                                      <p:to>
                                        <p:strVal val="visible"/>
                                      </p:to>
                                    </p:set>
                                    <p:animEffect transition="in" filter="slide(fromTop)">
                                      <p:cBhvr>
                                        <p:cTn id="12" dur="500"/>
                                        <p:tgtEl>
                                          <p:spTgt spid="219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19142">
                                            <p:txEl>
                                              <p:pRg st="0" end="0"/>
                                            </p:txEl>
                                          </p:spTgt>
                                        </p:tgtEl>
                                        <p:attrNameLst>
                                          <p:attrName>style.visibility</p:attrName>
                                        </p:attrNameLst>
                                      </p:cBhvr>
                                      <p:to>
                                        <p:strVal val="visible"/>
                                      </p:to>
                                    </p:set>
                                    <p:animEffect transition="in" filter="slide(fromLeft)">
                                      <p:cBhvr>
                                        <p:cTn id="17" dur="500"/>
                                        <p:tgtEl>
                                          <p:spTgt spid="2191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autoUpdateAnimBg="0"/>
      <p:bldP spid="219142"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1"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260098" name="Rectangle 2"/>
          <p:cNvSpPr>
            <a:spLocks noGrp="1" noChangeArrowheads="1"/>
          </p:cNvSpPr>
          <p:nvPr>
            <p:ph type="body" sz="half" idx="4294967295"/>
          </p:nvPr>
        </p:nvSpPr>
        <p:spPr>
          <a:xfrm>
            <a:off x="277813" y="1657350"/>
            <a:ext cx="8596312" cy="3967163"/>
          </a:xfrm>
        </p:spPr>
        <p:txBody>
          <a:bodyPr/>
          <a:lstStyle/>
          <a:p>
            <a:pPr>
              <a:spcAft>
                <a:spcPct val="45000"/>
              </a:spcAft>
              <a:buFontTx/>
              <a:buAutoNum type="arabicPeriod"/>
            </a:pPr>
            <a:r>
              <a:rPr lang="ru-RU"/>
              <a:t>Щелкните в столбце </a:t>
            </a:r>
            <a:r>
              <a:rPr lang="ru-RU" b="1"/>
              <a:t>Поставщик</a:t>
            </a:r>
            <a:r>
              <a:rPr lang="ru-RU"/>
              <a:t>. Затем на вкладке </a:t>
            </a:r>
            <a:r>
              <a:rPr lang="ru-RU" b="1"/>
              <a:t>Главная</a:t>
            </a:r>
            <a:r>
              <a:rPr lang="ru-RU"/>
              <a:t> в группе </a:t>
            </a:r>
            <a:r>
              <a:rPr lang="ru-RU" b="1"/>
              <a:t>Ячейки</a:t>
            </a:r>
            <a:r>
              <a:rPr lang="ru-RU"/>
              <a:t> щелкните стрелку кнопки </a:t>
            </a:r>
            <a:r>
              <a:rPr lang="ru-RU" b="1"/>
              <a:t>Вставить</a:t>
            </a:r>
            <a:r>
              <a:rPr lang="ru-RU"/>
              <a:t>. </a:t>
            </a:r>
          </a:p>
          <a:p>
            <a:pPr>
              <a:spcAft>
                <a:spcPct val="45000"/>
              </a:spcAft>
              <a:buFontTx/>
              <a:buAutoNum type="arabicPeriod"/>
            </a:pPr>
            <a:r>
              <a:rPr lang="ru-RU"/>
              <a:t>В появившемся меню выберите команду </a:t>
            </a:r>
            <a:r>
              <a:rPr lang="ru-RU" b="1"/>
              <a:t>Вставить столбцы на лист</a:t>
            </a:r>
            <a:r>
              <a:rPr lang="ru-RU"/>
              <a:t>.Будет вставлен пустой столбец, в который можно вводить новые данные.</a:t>
            </a:r>
          </a:p>
          <a:p>
            <a:pPr>
              <a:spcAft>
                <a:spcPct val="45000"/>
              </a:spcAft>
              <a:buFontTx/>
              <a:buAutoNum type="arabicPeriod"/>
            </a:pPr>
            <a:r>
              <a:rPr lang="ru-RU"/>
              <a:t>Если нужно изменить ширину столбца в соответствии с данными, в группе </a:t>
            </a:r>
            <a:r>
              <a:rPr lang="ru-RU" b="1"/>
              <a:t>Ячейки</a:t>
            </a:r>
            <a:r>
              <a:rPr lang="ru-RU"/>
              <a:t> щелкните стрелку кнопки </a:t>
            </a:r>
            <a:r>
              <a:rPr lang="ru-RU" b="1"/>
              <a:t>Формат</a:t>
            </a:r>
            <a:r>
              <a:rPr lang="ru-RU"/>
              <a:t>. В появившемся списке выберите значение </a:t>
            </a:r>
            <a:r>
              <a:rPr lang="ru-RU" b="1"/>
              <a:t>Автоподбор ширины столбца</a:t>
            </a:r>
            <a:r>
              <a:rPr lang="ru-RU"/>
              <a:t>.</a:t>
            </a:r>
          </a:p>
        </p:txBody>
      </p:sp>
      <p:sp>
        <p:nvSpPr>
          <p:cNvPr id="87043" name="Rectangle 3"/>
          <p:cNvSpPr>
            <a:spLocks noGrp="1" noChangeArrowheads="1"/>
          </p:cNvSpPr>
          <p:nvPr>
            <p:ph type="title" idx="4294967295"/>
          </p:nvPr>
        </p:nvSpPr>
        <p:spPr>
          <a:xfrm>
            <a:off x="225425" y="73025"/>
            <a:ext cx="8901113" cy="609600"/>
          </a:xfrm>
        </p:spPr>
        <p:txBody>
          <a:bodyPr anchorCtr="0"/>
          <a:lstStyle/>
          <a:p>
            <a:r>
              <a:rPr lang="ru-RU"/>
              <a:t>Вставка столбца </a:t>
            </a:r>
          </a:p>
        </p:txBody>
      </p:sp>
      <p:sp>
        <p:nvSpPr>
          <p:cNvPr id="87044" name="Rectangle 4"/>
          <p:cNvSpPr>
            <a:spLocks noChangeArrowheads="1"/>
          </p:cNvSpPr>
          <p:nvPr/>
        </p:nvSpPr>
        <p:spPr bwMode="auto">
          <a:xfrm>
            <a:off x="1757363" y="3757613"/>
            <a:ext cx="5462587" cy="2522537"/>
          </a:xfrm>
          <a:prstGeom prst="rect">
            <a:avLst/>
          </a:prstGeom>
          <a:noFill/>
          <a:ln w="9525">
            <a:noFill/>
            <a:miter lim="800000"/>
            <a:headEnd/>
            <a:tailEnd/>
          </a:ln>
        </p:spPr>
        <p:txBody>
          <a:bodyPr/>
          <a:lstStyle/>
          <a:p>
            <a:pPr>
              <a:spcBef>
                <a:spcPct val="20000"/>
              </a:spcBef>
              <a:spcAft>
                <a:spcPct val="75000"/>
              </a:spcAft>
            </a:pPr>
            <a:endParaRPr lang="ru-RU" sz="2000"/>
          </a:p>
        </p:txBody>
      </p:sp>
      <p:sp>
        <p:nvSpPr>
          <p:cNvPr id="260101" name="Rectangle 5"/>
          <p:cNvSpPr>
            <a:spLocks noChangeArrowheads="1"/>
          </p:cNvSpPr>
          <p:nvPr/>
        </p:nvSpPr>
        <p:spPr bwMode="auto">
          <a:xfrm>
            <a:off x="277813" y="836613"/>
            <a:ext cx="8524875" cy="517525"/>
          </a:xfrm>
          <a:prstGeom prst="rect">
            <a:avLst/>
          </a:prstGeom>
          <a:noFill/>
          <a:ln w="9525">
            <a:noFill/>
            <a:miter lim="800000"/>
            <a:headEnd/>
            <a:tailEnd/>
          </a:ln>
        </p:spPr>
        <p:txBody>
          <a:bodyPr/>
          <a:lstStyle/>
          <a:p>
            <a:pPr>
              <a:spcBef>
                <a:spcPct val="20000"/>
              </a:spcBef>
              <a:spcAft>
                <a:spcPct val="75000"/>
              </a:spcAft>
            </a:pPr>
            <a:r>
              <a:rPr lang="ru-RU" sz="2000"/>
              <a:t>Чтобы вставить столбец между столбцами </a:t>
            </a:r>
            <a:r>
              <a:rPr lang="ru-RU" sz="2000" b="1"/>
              <a:t>Количество</a:t>
            </a:r>
            <a:r>
              <a:rPr lang="ru-RU" sz="2000"/>
              <a:t> и </a:t>
            </a:r>
            <a:r>
              <a:rPr lang="ru-RU" sz="2000" b="1"/>
              <a:t>Поставщик</a:t>
            </a:r>
            <a:r>
              <a:rPr lang="ru-RU" sz="2000"/>
              <a:t>, выполните следующую процедуру:</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0101">
                                            <p:txEl>
                                              <p:pRg st="0" end="0"/>
                                            </p:txEl>
                                          </p:spTgt>
                                        </p:tgtEl>
                                        <p:attrNameLst>
                                          <p:attrName>style.visibility</p:attrName>
                                        </p:attrNameLst>
                                      </p:cBhvr>
                                      <p:to>
                                        <p:strVal val="visible"/>
                                      </p:to>
                                    </p:set>
                                    <p:animEffect transition="in" filter="slide(fromLeft)">
                                      <p:cBhvr>
                                        <p:cTn id="7" dur="500"/>
                                        <p:tgtEl>
                                          <p:spTgt spid="260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0098">
                                            <p:txEl>
                                              <p:pRg st="0" end="0"/>
                                            </p:txEl>
                                          </p:spTgt>
                                        </p:tgtEl>
                                        <p:attrNameLst>
                                          <p:attrName>style.visibility</p:attrName>
                                        </p:attrNameLst>
                                      </p:cBhvr>
                                      <p:to>
                                        <p:strVal val="visible"/>
                                      </p:to>
                                    </p:set>
                                    <p:animEffect transition="in" filter="checkerboard(across)">
                                      <p:cBhvr>
                                        <p:cTn id="12" dur="500"/>
                                        <p:tgtEl>
                                          <p:spTgt spid="26009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60098">
                                            <p:txEl>
                                              <p:pRg st="1" end="1"/>
                                            </p:txEl>
                                          </p:spTgt>
                                        </p:tgtEl>
                                        <p:attrNameLst>
                                          <p:attrName>style.visibility</p:attrName>
                                        </p:attrNameLst>
                                      </p:cBhvr>
                                      <p:to>
                                        <p:strVal val="visible"/>
                                      </p:to>
                                    </p:set>
                                    <p:animEffect transition="in" filter="checkerboard(across)">
                                      <p:cBhvr>
                                        <p:cTn id="17" dur="500"/>
                                        <p:tgtEl>
                                          <p:spTgt spid="26009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60098">
                                            <p:txEl>
                                              <p:pRg st="2" end="2"/>
                                            </p:txEl>
                                          </p:spTgt>
                                        </p:tgtEl>
                                        <p:attrNameLst>
                                          <p:attrName>style.visibility</p:attrName>
                                        </p:attrNameLst>
                                      </p:cBhvr>
                                      <p:to>
                                        <p:strVal val="visible"/>
                                      </p:to>
                                    </p:set>
                                    <p:animEffect transition="in" filter="checkerboard(across)">
                                      <p:cBhvr>
                                        <p:cTn id="22" dur="500"/>
                                        <p:tgtEl>
                                          <p:spTgt spid="2600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8" grpId="0" build="p" bldLvl="2" autoUpdateAnimBg="0"/>
      <p:bldP spid="260101" grpId="0" build="p" autoUpdateAnimBg="0" advAuto="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89"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89090" name="Rectangle 2"/>
          <p:cNvSpPr>
            <a:spLocks noGrp="1" noChangeArrowheads="1"/>
          </p:cNvSpPr>
          <p:nvPr>
            <p:ph type="title" idx="4294967295"/>
          </p:nvPr>
        </p:nvSpPr>
        <p:spPr>
          <a:xfrm>
            <a:off x="239713" y="63500"/>
            <a:ext cx="8904287" cy="614363"/>
          </a:xfrm>
        </p:spPr>
        <p:txBody>
          <a:bodyPr anchorCtr="0"/>
          <a:lstStyle/>
          <a:p>
            <a:r>
              <a:rPr lang="ru-RU"/>
              <a:t>Форматирование и редактирование данных</a:t>
            </a:r>
          </a:p>
        </p:txBody>
      </p:sp>
      <p:sp>
        <p:nvSpPr>
          <p:cNvPr id="223235" name="Rectangle 3"/>
          <p:cNvSpPr>
            <a:spLocks noChangeArrowheads="1"/>
          </p:cNvSpPr>
          <p:nvPr/>
        </p:nvSpPr>
        <p:spPr bwMode="auto">
          <a:xfrm>
            <a:off x="6119813" y="819150"/>
            <a:ext cx="2744787" cy="2763838"/>
          </a:xfrm>
          <a:prstGeom prst="rect">
            <a:avLst/>
          </a:prstGeom>
          <a:noFill/>
          <a:ln w="9525">
            <a:noFill/>
            <a:miter lim="800000"/>
            <a:headEnd/>
            <a:tailEnd/>
          </a:ln>
        </p:spPr>
        <p:txBody>
          <a:bodyPr/>
          <a:lstStyle/>
          <a:p>
            <a:pPr>
              <a:spcBef>
                <a:spcPct val="20000"/>
              </a:spcBef>
              <a:spcAft>
                <a:spcPct val="75000"/>
              </a:spcAft>
            </a:pPr>
            <a:r>
              <a:rPr lang="ru-RU" sz="2000"/>
              <a:t>Форматирование и редактирование данных выполняется с использованием команд из групп вкладки </a:t>
            </a:r>
            <a:r>
              <a:rPr lang="ru-RU" sz="2000" b="1"/>
              <a:t>Главная</a:t>
            </a:r>
            <a:r>
              <a:rPr lang="ru-RU" sz="2000"/>
              <a:t>. </a:t>
            </a:r>
          </a:p>
          <a:p>
            <a:pPr>
              <a:spcBef>
                <a:spcPct val="20000"/>
              </a:spcBef>
              <a:spcAft>
                <a:spcPct val="75000"/>
              </a:spcAft>
            </a:pPr>
            <a:endParaRPr lang="ru-RU" sz="2000"/>
          </a:p>
        </p:txBody>
      </p:sp>
      <p:sp>
        <p:nvSpPr>
          <p:cNvPr id="89092" name="Line 4"/>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sp>
        <p:nvSpPr>
          <p:cNvPr id="223239" name="Rectangle 7"/>
          <p:cNvSpPr>
            <a:spLocks noChangeArrowheads="1"/>
          </p:cNvSpPr>
          <p:nvPr/>
        </p:nvSpPr>
        <p:spPr bwMode="auto">
          <a:xfrm>
            <a:off x="260350" y="4019550"/>
            <a:ext cx="8548688" cy="1606550"/>
          </a:xfrm>
          <a:prstGeom prst="rect">
            <a:avLst/>
          </a:prstGeom>
          <a:noFill/>
          <a:ln w="9525">
            <a:noFill/>
            <a:miter lim="800000"/>
            <a:headEnd/>
            <a:tailEnd/>
          </a:ln>
        </p:spPr>
        <p:txBody>
          <a:bodyPr/>
          <a:lstStyle/>
          <a:p>
            <a:pPr>
              <a:spcBef>
                <a:spcPct val="20000"/>
              </a:spcBef>
              <a:spcAft>
                <a:spcPct val="75000"/>
              </a:spcAft>
            </a:pPr>
            <a:r>
              <a:rPr lang="ru-RU">
                <a:solidFill>
                  <a:srgbClr val="FFCC00"/>
                </a:solidFill>
              </a:rPr>
              <a:t>Например, заголовки столбцов лучше смотрятся, если они напечатаны полужирным шрифтом. </a:t>
            </a:r>
          </a:p>
          <a:p>
            <a:pPr>
              <a:spcBef>
                <a:spcPct val="20000"/>
              </a:spcBef>
              <a:spcAft>
                <a:spcPct val="75000"/>
              </a:spcAft>
            </a:pPr>
            <a:r>
              <a:rPr lang="ru-RU">
                <a:solidFill>
                  <a:srgbClr val="FFCC00"/>
                </a:solidFill>
              </a:rPr>
              <a:t>Чтобы добиться этого, выделите строку с заголовками, а затем на вкладке </a:t>
            </a:r>
            <a:r>
              <a:rPr lang="ru-RU" b="1">
                <a:solidFill>
                  <a:srgbClr val="FFCC00"/>
                </a:solidFill>
              </a:rPr>
              <a:t>«Главная»</a:t>
            </a:r>
            <a:r>
              <a:rPr lang="ru-RU">
                <a:solidFill>
                  <a:srgbClr val="FFCC00"/>
                </a:solidFill>
              </a:rPr>
              <a:t> в группе </a:t>
            </a:r>
            <a:r>
              <a:rPr lang="ru-RU" b="1">
                <a:solidFill>
                  <a:srgbClr val="FFCC00"/>
                </a:solidFill>
              </a:rPr>
              <a:t>«Шрифт»</a:t>
            </a:r>
            <a:r>
              <a:rPr lang="ru-RU">
                <a:solidFill>
                  <a:srgbClr val="FFCC00"/>
                </a:solidFill>
              </a:rPr>
              <a:t> нажмите кнопку </a:t>
            </a:r>
            <a:r>
              <a:rPr lang="ru-RU" b="1">
                <a:solidFill>
                  <a:srgbClr val="FFCC00"/>
                </a:solidFill>
              </a:rPr>
              <a:t>«Полужирный»</a:t>
            </a:r>
            <a:r>
              <a:rPr lang="ru-RU">
                <a:solidFill>
                  <a:srgbClr val="FFCC00"/>
                </a:solidFill>
              </a:rPr>
              <a:t>. </a:t>
            </a:r>
          </a:p>
        </p:txBody>
      </p:sp>
      <p:pic>
        <p:nvPicPr>
          <p:cNvPr id="89094" name="Picture 10" descr="Нажатие кнопки «Цвет текста» в группе «Шрифт» для изменения цвета шрифта"/>
          <p:cNvPicPr>
            <a:picLocks noGrp="1" noChangeAspect="1" noChangeArrowheads="1"/>
          </p:cNvPicPr>
          <p:nvPr>
            <p:ph sz="half" idx="4294967295"/>
          </p:nvPr>
        </p:nvPicPr>
        <p:blipFill>
          <a:blip r:embed="rId3"/>
          <a:srcRect/>
          <a:stretch>
            <a:fillRect/>
          </a:stretch>
        </p:blipFill>
        <p:spPr>
          <a:xfrm>
            <a:off x="457200" y="1600200"/>
            <a:ext cx="5516563" cy="2566988"/>
          </a:xfr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23235"/>
                                        </p:tgtEl>
                                        <p:attrNameLst>
                                          <p:attrName>style.visibility</p:attrName>
                                        </p:attrNameLst>
                                      </p:cBhvr>
                                      <p:to>
                                        <p:strVal val="visible"/>
                                      </p:to>
                                    </p:set>
                                    <p:animEffect transition="in" filter="slide(fromTop)">
                                      <p:cBhvr>
                                        <p:cTn id="7" dur="500"/>
                                        <p:tgtEl>
                                          <p:spTgt spid="22323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23239">
                                            <p:txEl>
                                              <p:pRg st="0" end="0"/>
                                            </p:txEl>
                                          </p:spTgt>
                                        </p:tgtEl>
                                        <p:attrNameLst>
                                          <p:attrName>style.visibility</p:attrName>
                                        </p:attrNameLst>
                                      </p:cBhvr>
                                      <p:to>
                                        <p:strVal val="visible"/>
                                      </p:to>
                                    </p:set>
                                    <p:animEffect transition="in" filter="slide(fromLeft)">
                                      <p:cBhvr>
                                        <p:cTn id="12" dur="500"/>
                                        <p:tgtEl>
                                          <p:spTgt spid="2232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23239">
                                            <p:txEl>
                                              <p:pRg st="1" end="1"/>
                                            </p:txEl>
                                          </p:spTgt>
                                        </p:tgtEl>
                                        <p:attrNameLst>
                                          <p:attrName>style.visibility</p:attrName>
                                        </p:attrNameLst>
                                      </p:cBhvr>
                                      <p:to>
                                        <p:strVal val="visible"/>
                                      </p:to>
                                    </p:set>
                                    <p:animEffect transition="in" filter="slide(fromLeft)">
                                      <p:cBhvr>
                                        <p:cTn id="17" dur="500"/>
                                        <p:tgtEl>
                                          <p:spTgt spid="2232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autoUpdateAnimBg="0"/>
      <p:bldP spid="22323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7"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91138" name="Rectangle 2"/>
          <p:cNvSpPr>
            <a:spLocks noGrp="1" noChangeArrowheads="1"/>
          </p:cNvSpPr>
          <p:nvPr>
            <p:ph type="title" idx="4294967295"/>
          </p:nvPr>
        </p:nvSpPr>
        <p:spPr>
          <a:xfrm>
            <a:off x="239713" y="63500"/>
            <a:ext cx="8904287" cy="614363"/>
          </a:xfrm>
        </p:spPr>
        <p:txBody>
          <a:bodyPr anchorCtr="0"/>
          <a:lstStyle/>
          <a:p>
            <a:r>
              <a:rPr lang="ru-RU"/>
              <a:t>Форматирование и редактирование данных</a:t>
            </a:r>
          </a:p>
        </p:txBody>
      </p:sp>
      <p:sp>
        <p:nvSpPr>
          <p:cNvPr id="227331" name="Rectangle 3"/>
          <p:cNvSpPr>
            <a:spLocks noChangeArrowheads="1"/>
          </p:cNvSpPr>
          <p:nvPr/>
        </p:nvSpPr>
        <p:spPr bwMode="auto">
          <a:xfrm>
            <a:off x="6119813" y="819150"/>
            <a:ext cx="2744787" cy="2763838"/>
          </a:xfrm>
          <a:prstGeom prst="rect">
            <a:avLst/>
          </a:prstGeom>
          <a:noFill/>
          <a:ln w="9525">
            <a:noFill/>
            <a:miter lim="800000"/>
            <a:headEnd/>
            <a:tailEnd/>
          </a:ln>
        </p:spPr>
        <p:txBody>
          <a:bodyPr/>
          <a:lstStyle/>
          <a:p>
            <a:pPr>
              <a:spcBef>
                <a:spcPct val="20000"/>
              </a:spcBef>
              <a:spcAft>
                <a:spcPct val="75000"/>
              </a:spcAft>
            </a:pPr>
            <a:r>
              <a:rPr lang="ru-RU" sz="2000"/>
              <a:t>Пока заголовки еще выделены, можно изменить их цвет и размер, чтобы сделать их еще более заметными.</a:t>
            </a:r>
          </a:p>
        </p:txBody>
      </p:sp>
      <p:sp>
        <p:nvSpPr>
          <p:cNvPr id="91140" name="Line 4"/>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sp>
        <p:nvSpPr>
          <p:cNvPr id="227333" name="Rectangle 5"/>
          <p:cNvSpPr>
            <a:spLocks noChangeArrowheads="1"/>
          </p:cNvSpPr>
          <p:nvPr/>
        </p:nvSpPr>
        <p:spPr bwMode="auto">
          <a:xfrm>
            <a:off x="260350" y="4019550"/>
            <a:ext cx="7961313" cy="1606550"/>
          </a:xfrm>
          <a:prstGeom prst="rect">
            <a:avLst/>
          </a:prstGeom>
          <a:noFill/>
          <a:ln w="9525">
            <a:noFill/>
            <a:miter lim="800000"/>
            <a:headEnd/>
            <a:tailEnd/>
          </a:ln>
        </p:spPr>
        <p:txBody>
          <a:bodyPr/>
          <a:lstStyle/>
          <a:p>
            <a:pPr>
              <a:spcBef>
                <a:spcPct val="20000"/>
              </a:spcBef>
              <a:spcAft>
                <a:spcPct val="75000"/>
              </a:spcAft>
            </a:pPr>
            <a:r>
              <a:rPr lang="ru-RU">
                <a:solidFill>
                  <a:srgbClr val="FFCC00"/>
                </a:solidFill>
              </a:rPr>
              <a:t>В группе </a:t>
            </a:r>
            <a:r>
              <a:rPr lang="ru-RU" b="1">
                <a:solidFill>
                  <a:srgbClr val="FFCC00"/>
                </a:solidFill>
              </a:rPr>
              <a:t>«Шрифт»</a:t>
            </a:r>
            <a:r>
              <a:rPr lang="ru-RU">
                <a:solidFill>
                  <a:srgbClr val="FFCC00"/>
                </a:solidFill>
              </a:rPr>
              <a:t> щелкните стрелку кнопки </a:t>
            </a:r>
            <a:r>
              <a:rPr lang="ru-RU" b="1">
                <a:solidFill>
                  <a:srgbClr val="FFCC00"/>
                </a:solidFill>
              </a:rPr>
              <a:t>«Цвет шрифта».</a:t>
            </a:r>
            <a:r>
              <a:rPr lang="ru-RU">
                <a:solidFill>
                  <a:srgbClr val="FFCC00"/>
                </a:solidFill>
              </a:rPr>
              <a:t> Вы увидите, что теперь для выбора доступно намного больше цветов, чем прежде.</a:t>
            </a:r>
          </a:p>
          <a:p>
            <a:pPr>
              <a:spcBef>
                <a:spcPct val="20000"/>
              </a:spcBef>
              <a:spcAft>
                <a:spcPct val="75000"/>
              </a:spcAft>
            </a:pPr>
            <a:r>
              <a:rPr lang="ru-RU">
                <a:solidFill>
                  <a:srgbClr val="FFCC00"/>
                </a:solidFill>
              </a:rPr>
              <a:t>Можно также просмотреть, как будет выглядеть заголовок в различных цветах, наведя курсор на любой цвет и немного подождав.  </a:t>
            </a:r>
          </a:p>
        </p:txBody>
      </p:sp>
      <p:pic>
        <p:nvPicPr>
          <p:cNvPr id="91142" name="Picture 8" descr="Нажатие кнопки «Цвет текста» в группе «Шрифт» для изменения цвета шрифта"/>
          <p:cNvPicPr>
            <a:picLocks noGrp="1" noChangeAspect="1" noChangeArrowheads="1"/>
          </p:cNvPicPr>
          <p:nvPr>
            <p:ph sz="half" idx="4294967295"/>
          </p:nvPr>
        </p:nvPicPr>
        <p:blipFill>
          <a:blip r:embed="rId3"/>
          <a:srcRect/>
          <a:stretch>
            <a:fillRect/>
          </a:stretch>
        </p:blipFill>
        <p:spPr>
          <a:xfrm>
            <a:off x="457200" y="1600200"/>
            <a:ext cx="5516563" cy="2566988"/>
          </a:xfr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27331"/>
                                        </p:tgtEl>
                                        <p:attrNameLst>
                                          <p:attrName>style.visibility</p:attrName>
                                        </p:attrNameLst>
                                      </p:cBhvr>
                                      <p:to>
                                        <p:strVal val="visible"/>
                                      </p:to>
                                    </p:set>
                                    <p:animEffect transition="in" filter="slide(fromTop)">
                                      <p:cBhvr>
                                        <p:cTn id="7" dur="500"/>
                                        <p:tgtEl>
                                          <p:spTgt spid="22733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27333">
                                            <p:txEl>
                                              <p:pRg st="0" end="0"/>
                                            </p:txEl>
                                          </p:spTgt>
                                        </p:tgtEl>
                                        <p:attrNameLst>
                                          <p:attrName>style.visibility</p:attrName>
                                        </p:attrNameLst>
                                      </p:cBhvr>
                                      <p:to>
                                        <p:strVal val="visible"/>
                                      </p:to>
                                    </p:set>
                                    <p:animEffect transition="in" filter="slide(fromLeft)">
                                      <p:cBhvr>
                                        <p:cTn id="12" dur="500"/>
                                        <p:tgtEl>
                                          <p:spTgt spid="22733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27333">
                                            <p:txEl>
                                              <p:pRg st="1" end="1"/>
                                            </p:txEl>
                                          </p:spTgt>
                                        </p:tgtEl>
                                        <p:attrNameLst>
                                          <p:attrName>style.visibility</p:attrName>
                                        </p:attrNameLst>
                                      </p:cBhvr>
                                      <p:to>
                                        <p:strVal val="visible"/>
                                      </p:to>
                                    </p:set>
                                    <p:animEffect transition="in" filter="slide(fromLeft)">
                                      <p:cBhvr>
                                        <p:cTn id="17" dur="500"/>
                                        <p:tgtEl>
                                          <p:spTgt spid="2273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autoUpdateAnimBg="0"/>
      <p:bldP spid="22733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5"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225282" name="Rectangle 2"/>
          <p:cNvSpPr>
            <a:spLocks noGrp="1" noChangeArrowheads="1"/>
          </p:cNvSpPr>
          <p:nvPr>
            <p:ph type="body" sz="half" idx="4294967295"/>
          </p:nvPr>
        </p:nvSpPr>
        <p:spPr>
          <a:xfrm>
            <a:off x="277813" y="1887538"/>
            <a:ext cx="8866187" cy="757237"/>
          </a:xfrm>
        </p:spPr>
        <p:txBody>
          <a:bodyPr/>
          <a:lstStyle/>
          <a:p>
            <a:pPr marL="350838" indent="-350838">
              <a:spcAft>
                <a:spcPct val="45000"/>
              </a:spcAft>
            </a:pPr>
            <a:r>
              <a:rPr lang="ru-RU"/>
              <a:t>Чтобы увеличить размер шрифта, нажмите кнопку </a:t>
            </a:r>
            <a:r>
              <a:rPr lang="ru-RU" b="1"/>
              <a:t>Увеличить размер шрифта</a:t>
            </a:r>
            <a:r>
              <a:rPr lang="cs-CZ" b="1"/>
              <a:t>     </a:t>
            </a:r>
            <a:r>
              <a:rPr lang="ru-RU"/>
              <a:t>.</a:t>
            </a:r>
          </a:p>
        </p:txBody>
      </p:sp>
      <p:sp>
        <p:nvSpPr>
          <p:cNvPr id="93187" name="Rectangle 3"/>
          <p:cNvSpPr>
            <a:spLocks noGrp="1" noChangeArrowheads="1"/>
          </p:cNvSpPr>
          <p:nvPr>
            <p:ph type="title" idx="4294967295"/>
          </p:nvPr>
        </p:nvSpPr>
        <p:spPr>
          <a:xfrm>
            <a:off x="225425" y="55563"/>
            <a:ext cx="8901113" cy="609600"/>
          </a:xfrm>
        </p:spPr>
        <p:txBody>
          <a:bodyPr anchorCtr="0"/>
          <a:lstStyle/>
          <a:p>
            <a:r>
              <a:rPr lang="ru-RU"/>
              <a:t>Форматирование и редактирование данных </a:t>
            </a:r>
          </a:p>
        </p:txBody>
      </p:sp>
      <p:sp>
        <p:nvSpPr>
          <p:cNvPr id="225285" name="Rectangle 5"/>
          <p:cNvSpPr>
            <a:spLocks noChangeArrowheads="1"/>
          </p:cNvSpPr>
          <p:nvPr/>
        </p:nvSpPr>
        <p:spPr bwMode="auto">
          <a:xfrm>
            <a:off x="277813" y="854075"/>
            <a:ext cx="8866187" cy="517525"/>
          </a:xfrm>
          <a:prstGeom prst="rect">
            <a:avLst/>
          </a:prstGeom>
          <a:noFill/>
          <a:ln w="9525">
            <a:noFill/>
            <a:miter lim="800000"/>
            <a:headEnd/>
            <a:tailEnd/>
          </a:ln>
        </p:spPr>
        <p:txBody>
          <a:bodyPr/>
          <a:lstStyle/>
          <a:p>
            <a:pPr>
              <a:spcBef>
                <a:spcPct val="20000"/>
              </a:spcBef>
              <a:spcAft>
                <a:spcPct val="75000"/>
              </a:spcAft>
            </a:pPr>
            <a:r>
              <a:rPr lang="ru-RU" sz="2000"/>
              <a:t>В группе </a:t>
            </a:r>
            <a:r>
              <a:rPr lang="ru-RU" sz="2000" b="1"/>
              <a:t>Шрифт</a:t>
            </a:r>
            <a:r>
              <a:rPr lang="ru-RU" sz="2000"/>
              <a:t> также можно изменить другие параметры форматирования и редактирования.</a:t>
            </a:r>
          </a:p>
        </p:txBody>
      </p:sp>
      <p:pic>
        <p:nvPicPr>
          <p:cNvPr id="225286" name="Picture 6" descr="Значок кнопки"/>
          <p:cNvPicPr>
            <a:picLocks noChangeAspect="1" noChangeArrowheads="1"/>
          </p:cNvPicPr>
          <p:nvPr/>
        </p:nvPicPr>
        <p:blipFill>
          <a:blip r:embed="rId3"/>
          <a:srcRect/>
          <a:stretch>
            <a:fillRect/>
          </a:stretch>
        </p:blipFill>
        <p:spPr bwMode="auto">
          <a:xfrm>
            <a:off x="2752725" y="2227263"/>
            <a:ext cx="301625" cy="287337"/>
          </a:xfrm>
          <a:prstGeom prst="rect">
            <a:avLst/>
          </a:prstGeom>
          <a:noFill/>
          <a:ln w="9525">
            <a:noFill/>
            <a:miter lim="800000"/>
            <a:headEnd/>
            <a:tailEnd/>
          </a:ln>
        </p:spPr>
      </p:pic>
      <p:sp>
        <p:nvSpPr>
          <p:cNvPr id="225290" name="Rectangle 10"/>
          <p:cNvSpPr>
            <a:spLocks noChangeArrowheads="1"/>
          </p:cNvSpPr>
          <p:nvPr/>
        </p:nvSpPr>
        <p:spPr bwMode="auto">
          <a:xfrm>
            <a:off x="277813" y="2882900"/>
            <a:ext cx="8375650" cy="1019175"/>
          </a:xfrm>
          <a:prstGeom prst="rect">
            <a:avLst/>
          </a:prstGeom>
          <a:noFill/>
          <a:ln w="9525">
            <a:noFill/>
            <a:miter lim="800000"/>
            <a:headEnd/>
            <a:tailEnd/>
          </a:ln>
        </p:spPr>
        <p:txBody>
          <a:bodyPr/>
          <a:lstStyle/>
          <a:p>
            <a:pPr marL="350838" indent="-350838">
              <a:spcBef>
                <a:spcPct val="20000"/>
              </a:spcBef>
              <a:spcAft>
                <a:spcPct val="45000"/>
              </a:spcAft>
              <a:buFontTx/>
              <a:buChar char="•"/>
            </a:pPr>
            <a:r>
              <a:rPr lang="ru-RU" sz="2000"/>
              <a:t>Пока заголовки выделены, их можно центрировать в ячейках. В группе </a:t>
            </a:r>
            <a:r>
              <a:rPr lang="ru-RU" sz="2000" b="1"/>
              <a:t>Выравнивание</a:t>
            </a:r>
            <a:r>
              <a:rPr lang="ru-RU" sz="2000"/>
              <a:t> нажмите кнопку </a:t>
            </a:r>
            <a:r>
              <a:rPr lang="ru-RU" sz="2000" b="1"/>
              <a:t>Выравнивание по центру</a:t>
            </a:r>
            <a:r>
              <a:rPr lang="cs-CZ" sz="2000" b="1"/>
              <a:t>     </a:t>
            </a:r>
            <a:r>
              <a:rPr lang="ru-RU" sz="2000"/>
              <a:t>.</a:t>
            </a:r>
          </a:p>
        </p:txBody>
      </p:sp>
      <p:sp>
        <p:nvSpPr>
          <p:cNvPr id="225291" name="Rectangle 11"/>
          <p:cNvSpPr>
            <a:spLocks noChangeArrowheads="1"/>
          </p:cNvSpPr>
          <p:nvPr/>
        </p:nvSpPr>
        <p:spPr bwMode="auto">
          <a:xfrm>
            <a:off x="277813" y="4189413"/>
            <a:ext cx="8866187" cy="1427162"/>
          </a:xfrm>
          <a:prstGeom prst="rect">
            <a:avLst/>
          </a:prstGeom>
          <a:noFill/>
          <a:ln w="9525">
            <a:noFill/>
            <a:miter lim="800000"/>
            <a:headEnd/>
            <a:tailEnd/>
          </a:ln>
        </p:spPr>
        <p:txBody>
          <a:bodyPr/>
          <a:lstStyle/>
          <a:p>
            <a:pPr marL="350838" indent="-350838">
              <a:spcBef>
                <a:spcPct val="20000"/>
              </a:spcBef>
              <a:spcAft>
                <a:spcPct val="45000"/>
              </a:spcAft>
              <a:buFontTx/>
              <a:buChar char="•"/>
            </a:pPr>
            <a:r>
              <a:rPr lang="ru-RU" sz="2000"/>
              <a:t>Наконец, можно ввести еще один заказ — на острый соус. Выберите имя этого продукта и в группе </a:t>
            </a:r>
            <a:r>
              <a:rPr lang="ru-RU" sz="2000" b="1"/>
              <a:t>Буфер обмена</a:t>
            </a:r>
            <a:r>
              <a:rPr lang="ru-RU" sz="2000"/>
              <a:t> нажмите кнопку </a:t>
            </a:r>
            <a:r>
              <a:rPr lang="ru-RU" sz="2000" b="1"/>
              <a:t>Копировать</a:t>
            </a:r>
            <a:r>
              <a:rPr lang="cs-CZ" sz="2000" b="1"/>
              <a:t>     </a:t>
            </a:r>
            <a:r>
              <a:rPr lang="ru-RU" sz="2000"/>
              <a:t>. Затем щелкните нижнюю строку и снова в группе </a:t>
            </a:r>
            <a:r>
              <a:rPr lang="ru-RU" sz="2000" b="1"/>
              <a:t>Буфер обмена</a:t>
            </a:r>
            <a:r>
              <a:rPr lang="ru-RU" sz="2000"/>
              <a:t> нажмите кнопку </a:t>
            </a:r>
            <a:r>
              <a:rPr lang="ru-RU" sz="2000" b="1"/>
              <a:t>Вставить</a:t>
            </a:r>
            <a:r>
              <a:rPr lang="cs-CZ" sz="2000" b="1"/>
              <a:t>     </a:t>
            </a:r>
            <a:r>
              <a:rPr lang="ru-RU" sz="2000"/>
              <a:t>. </a:t>
            </a:r>
          </a:p>
        </p:txBody>
      </p:sp>
      <p:pic>
        <p:nvPicPr>
          <p:cNvPr id="225292" name="Picture 12" descr="Значок кнопки"/>
          <p:cNvPicPr>
            <a:picLocks noChangeAspect="1" noChangeArrowheads="1"/>
          </p:cNvPicPr>
          <p:nvPr/>
        </p:nvPicPr>
        <p:blipFill>
          <a:blip r:embed="rId4"/>
          <a:srcRect/>
          <a:stretch>
            <a:fillRect/>
          </a:stretch>
        </p:blipFill>
        <p:spPr bwMode="auto">
          <a:xfrm>
            <a:off x="1647825" y="3527425"/>
            <a:ext cx="301625" cy="287338"/>
          </a:xfrm>
          <a:prstGeom prst="rect">
            <a:avLst/>
          </a:prstGeom>
          <a:noFill/>
          <a:ln w="9525">
            <a:noFill/>
            <a:miter lim="800000"/>
            <a:headEnd/>
            <a:tailEnd/>
          </a:ln>
        </p:spPr>
      </p:pic>
      <p:pic>
        <p:nvPicPr>
          <p:cNvPr id="225293" name="Picture 13" descr="Значок кнопки"/>
          <p:cNvPicPr>
            <a:picLocks noChangeAspect="1" noChangeArrowheads="1"/>
          </p:cNvPicPr>
          <p:nvPr/>
        </p:nvPicPr>
        <p:blipFill>
          <a:blip r:embed="rId5"/>
          <a:srcRect/>
          <a:stretch>
            <a:fillRect/>
          </a:stretch>
        </p:blipFill>
        <p:spPr bwMode="auto">
          <a:xfrm>
            <a:off x="2266950" y="4835525"/>
            <a:ext cx="301625" cy="287338"/>
          </a:xfrm>
          <a:prstGeom prst="rect">
            <a:avLst/>
          </a:prstGeom>
          <a:noFill/>
          <a:ln w="9525">
            <a:noFill/>
            <a:miter lim="800000"/>
            <a:headEnd/>
            <a:tailEnd/>
          </a:ln>
        </p:spPr>
      </p:pic>
      <p:pic>
        <p:nvPicPr>
          <p:cNvPr id="225294" name="Picture 14" descr="Значок кнопки"/>
          <p:cNvPicPr>
            <a:picLocks noChangeAspect="1" noChangeArrowheads="1"/>
          </p:cNvPicPr>
          <p:nvPr/>
        </p:nvPicPr>
        <p:blipFill>
          <a:blip r:embed="rId6"/>
          <a:srcRect/>
          <a:stretch>
            <a:fillRect/>
          </a:stretch>
        </p:blipFill>
        <p:spPr bwMode="auto">
          <a:xfrm>
            <a:off x="5794375" y="5126038"/>
            <a:ext cx="301625" cy="287337"/>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25285">
                                            <p:txEl>
                                              <p:pRg st="0" end="0"/>
                                            </p:txEl>
                                          </p:spTgt>
                                        </p:tgtEl>
                                        <p:attrNameLst>
                                          <p:attrName>style.visibility</p:attrName>
                                        </p:attrNameLst>
                                      </p:cBhvr>
                                      <p:to>
                                        <p:strVal val="visible"/>
                                      </p:to>
                                    </p:set>
                                    <p:animEffect transition="in" filter="slide(fromLeft)">
                                      <p:cBhvr>
                                        <p:cTn id="7" dur="500"/>
                                        <p:tgtEl>
                                          <p:spTgt spid="2252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5282">
                                            <p:txEl>
                                              <p:pRg st="0" end="0"/>
                                            </p:txEl>
                                          </p:spTgt>
                                        </p:tgtEl>
                                        <p:attrNameLst>
                                          <p:attrName>style.visibility</p:attrName>
                                        </p:attrNameLst>
                                      </p:cBhvr>
                                      <p:to>
                                        <p:strVal val="visible"/>
                                      </p:to>
                                    </p:set>
                                    <p:animEffect transition="in" filter="checkerboard(across)">
                                      <p:cBhvr>
                                        <p:cTn id="12" dur="500"/>
                                        <p:tgtEl>
                                          <p:spTgt spid="225282">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25286"/>
                                        </p:tgtEl>
                                        <p:attrNameLst>
                                          <p:attrName>style.visibility</p:attrName>
                                        </p:attrNameLst>
                                      </p:cBhvr>
                                      <p:to>
                                        <p:strVal val="visible"/>
                                      </p:to>
                                    </p:set>
                                    <p:animEffect transition="in" filter="dissolve">
                                      <p:cBhvr>
                                        <p:cTn id="16" dur="500"/>
                                        <p:tgtEl>
                                          <p:spTgt spid="22528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25290">
                                            <p:txEl>
                                              <p:pRg st="0" end="0"/>
                                            </p:txEl>
                                          </p:spTgt>
                                        </p:tgtEl>
                                        <p:attrNameLst>
                                          <p:attrName>style.visibility</p:attrName>
                                        </p:attrNameLst>
                                      </p:cBhvr>
                                      <p:to>
                                        <p:strVal val="visible"/>
                                      </p:to>
                                    </p:set>
                                    <p:animEffect transition="in" filter="checkerboard(across)">
                                      <p:cBhvr>
                                        <p:cTn id="21" dur="500"/>
                                        <p:tgtEl>
                                          <p:spTgt spid="225290">
                                            <p:txEl>
                                              <p:pRg st="0" end="0"/>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225292"/>
                                        </p:tgtEl>
                                        <p:attrNameLst>
                                          <p:attrName>style.visibility</p:attrName>
                                        </p:attrNameLst>
                                      </p:cBhvr>
                                      <p:to>
                                        <p:strVal val="visible"/>
                                      </p:to>
                                    </p:set>
                                    <p:animEffect transition="in" filter="dissolve">
                                      <p:cBhvr>
                                        <p:cTn id="25" dur="500"/>
                                        <p:tgtEl>
                                          <p:spTgt spid="225292"/>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25291">
                                            <p:txEl>
                                              <p:pRg st="0" end="0"/>
                                            </p:txEl>
                                          </p:spTgt>
                                        </p:tgtEl>
                                        <p:attrNameLst>
                                          <p:attrName>style.visibility</p:attrName>
                                        </p:attrNameLst>
                                      </p:cBhvr>
                                      <p:to>
                                        <p:strVal val="visible"/>
                                      </p:to>
                                    </p:set>
                                    <p:animEffect transition="in" filter="checkerboard(across)">
                                      <p:cBhvr>
                                        <p:cTn id="30" dur="500"/>
                                        <p:tgtEl>
                                          <p:spTgt spid="225291">
                                            <p:txEl>
                                              <p:pRg st="0" end="0"/>
                                            </p:txEl>
                                          </p:spTgt>
                                        </p:tgtEl>
                                      </p:cBhvr>
                                    </p:animEffect>
                                  </p:childTnLst>
                                </p:cTn>
                              </p:par>
                            </p:childTnLst>
                          </p:cTn>
                        </p:par>
                        <p:par>
                          <p:cTn id="31" fill="hold">
                            <p:stCondLst>
                              <p:cond delay="500"/>
                            </p:stCondLst>
                            <p:childTnLst>
                              <p:par>
                                <p:cTn id="32" presetID="9" presetClass="entr" presetSubtype="0" fill="hold" nodeType="afterEffect">
                                  <p:stCondLst>
                                    <p:cond delay="0"/>
                                  </p:stCondLst>
                                  <p:childTnLst>
                                    <p:set>
                                      <p:cBhvr>
                                        <p:cTn id="33" dur="1" fill="hold">
                                          <p:stCondLst>
                                            <p:cond delay="0"/>
                                          </p:stCondLst>
                                        </p:cTn>
                                        <p:tgtEl>
                                          <p:spTgt spid="225293"/>
                                        </p:tgtEl>
                                        <p:attrNameLst>
                                          <p:attrName>style.visibility</p:attrName>
                                        </p:attrNameLst>
                                      </p:cBhvr>
                                      <p:to>
                                        <p:strVal val="visible"/>
                                      </p:to>
                                    </p:set>
                                    <p:animEffect transition="in" filter="dissolve">
                                      <p:cBhvr>
                                        <p:cTn id="34" dur="500"/>
                                        <p:tgtEl>
                                          <p:spTgt spid="225293"/>
                                        </p:tgtEl>
                                      </p:cBhvr>
                                    </p:animEffect>
                                  </p:childTnLst>
                                </p:cTn>
                              </p:par>
                            </p:childTnLst>
                          </p:cTn>
                        </p:par>
                        <p:par>
                          <p:cTn id="35" fill="hold">
                            <p:stCondLst>
                              <p:cond delay="1000"/>
                            </p:stCondLst>
                            <p:childTnLst>
                              <p:par>
                                <p:cTn id="36" presetID="9" presetClass="entr" presetSubtype="0" fill="hold" nodeType="afterEffect">
                                  <p:stCondLst>
                                    <p:cond delay="0"/>
                                  </p:stCondLst>
                                  <p:childTnLst>
                                    <p:set>
                                      <p:cBhvr>
                                        <p:cTn id="37" dur="1" fill="hold">
                                          <p:stCondLst>
                                            <p:cond delay="0"/>
                                          </p:stCondLst>
                                        </p:cTn>
                                        <p:tgtEl>
                                          <p:spTgt spid="225294"/>
                                        </p:tgtEl>
                                        <p:attrNameLst>
                                          <p:attrName>style.visibility</p:attrName>
                                        </p:attrNameLst>
                                      </p:cBhvr>
                                      <p:to>
                                        <p:strVal val="visible"/>
                                      </p:to>
                                    </p:set>
                                    <p:animEffect transition="in" filter="dissolve">
                                      <p:cBhvr>
                                        <p:cTn id="38" dur="500"/>
                                        <p:tgtEl>
                                          <p:spTgt spid="225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build="p" bldLvl="2" autoUpdateAnimBg="0"/>
      <p:bldP spid="225285" grpId="0" build="p" autoUpdateAnimBg="0" advAuto="0"/>
      <p:bldP spid="225290" grpId="0" build="p" bldLvl="2" autoUpdateAnimBg="0"/>
      <p:bldP spid="225291" grpId="0" build="p" bldLvl="2"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16" descr="Использование кнопки «Сумма» на вкладке «Главная» для ввода формулы"/>
          <p:cNvPicPr>
            <a:picLocks noChangeAspect="1" noChangeArrowheads="1"/>
          </p:cNvPicPr>
          <p:nvPr/>
        </p:nvPicPr>
        <p:blipFill>
          <a:blip r:embed="rId4"/>
          <a:srcRect/>
          <a:stretch>
            <a:fillRect/>
          </a:stretch>
        </p:blipFill>
        <p:spPr bwMode="auto">
          <a:xfrm>
            <a:off x="376238" y="890588"/>
            <a:ext cx="5667375" cy="2857500"/>
          </a:xfrm>
          <a:prstGeom prst="rect">
            <a:avLst/>
          </a:prstGeom>
          <a:noFill/>
          <a:ln w="9525">
            <a:noFill/>
            <a:miter lim="800000"/>
            <a:headEnd/>
            <a:tailEnd/>
          </a:ln>
        </p:spPr>
      </p:pic>
      <p:sp>
        <p:nvSpPr>
          <p:cNvPr id="8197"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8198" name="Rectangle 2"/>
          <p:cNvSpPr>
            <a:spLocks noGrp="1" noChangeArrowheads="1"/>
          </p:cNvSpPr>
          <p:nvPr>
            <p:ph type="title" idx="4294967295"/>
          </p:nvPr>
        </p:nvSpPr>
        <p:spPr>
          <a:xfrm>
            <a:off x="239713" y="63500"/>
            <a:ext cx="8904287" cy="614363"/>
          </a:xfrm>
        </p:spPr>
        <p:txBody>
          <a:bodyPr anchorCtr="0"/>
          <a:lstStyle/>
          <a:p>
            <a:r>
              <a:rPr lang="ru-RU"/>
              <a:t>Ввод формулы</a:t>
            </a:r>
          </a:p>
        </p:txBody>
      </p:sp>
      <p:sp>
        <p:nvSpPr>
          <p:cNvPr id="96259" name="Rectangle 3"/>
          <p:cNvSpPr>
            <a:spLocks noChangeArrowheads="1"/>
          </p:cNvSpPr>
          <p:nvPr/>
        </p:nvSpPr>
        <p:spPr bwMode="auto">
          <a:xfrm>
            <a:off x="6119813" y="819150"/>
            <a:ext cx="3024187" cy="1646238"/>
          </a:xfrm>
          <a:prstGeom prst="rect">
            <a:avLst/>
          </a:prstGeom>
          <a:noFill/>
          <a:ln w="9525">
            <a:noFill/>
            <a:miter lim="800000"/>
            <a:headEnd/>
            <a:tailEnd/>
          </a:ln>
        </p:spPr>
        <p:txBody>
          <a:bodyPr/>
          <a:lstStyle/>
          <a:p>
            <a:pPr>
              <a:spcBef>
                <a:spcPct val="20000"/>
              </a:spcBef>
              <a:spcAft>
                <a:spcPct val="75000"/>
              </a:spcAft>
            </a:pPr>
            <a:r>
              <a:rPr lang="ru-RU" sz="2000"/>
              <a:t>Допустим, перед сдачей отчета необходимо суммировать числа в столбце «Количество». </a:t>
            </a:r>
          </a:p>
        </p:txBody>
      </p:sp>
      <p:sp>
        <p:nvSpPr>
          <p:cNvPr id="8200" name="Line 4"/>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sp>
        <p:nvSpPr>
          <p:cNvPr id="96261" name="Rectangle 5"/>
          <p:cNvSpPr>
            <a:spLocks noChangeArrowheads="1"/>
          </p:cNvSpPr>
          <p:nvPr/>
        </p:nvSpPr>
        <p:spPr bwMode="auto">
          <a:xfrm>
            <a:off x="676275" y="4025900"/>
            <a:ext cx="6711950" cy="2516188"/>
          </a:xfrm>
          <a:prstGeom prst="rect">
            <a:avLst/>
          </a:prstGeom>
          <a:noFill/>
          <a:ln w="9525">
            <a:noFill/>
            <a:miter lim="800000"/>
            <a:headEnd/>
            <a:tailEnd/>
          </a:ln>
        </p:spPr>
        <p:txBody>
          <a:bodyPr>
            <a:spAutoFit/>
          </a:bodyPr>
          <a:lstStyle/>
          <a:p>
            <a:pPr>
              <a:spcBef>
                <a:spcPct val="20000"/>
              </a:spcBef>
              <a:spcAft>
                <a:spcPct val="45000"/>
              </a:spcAft>
            </a:pPr>
            <a:r>
              <a:rPr lang="ru-RU">
                <a:solidFill>
                  <a:srgbClr val="FFCC00"/>
                </a:solidFill>
              </a:rPr>
              <a:t>Поместите курсор в последнюю ячейку столбца «Количество» и нажмите кнопку </a:t>
            </a:r>
            <a:r>
              <a:rPr lang="ru-RU" b="1">
                <a:solidFill>
                  <a:srgbClr val="FFCC00"/>
                </a:solidFill>
              </a:rPr>
              <a:t>«Сумма» </a:t>
            </a:r>
            <a:r>
              <a:rPr lang="ru-RU">
                <a:solidFill>
                  <a:srgbClr val="FFCC00"/>
                </a:solidFill>
              </a:rPr>
              <a:t>на вкладке </a:t>
            </a:r>
            <a:r>
              <a:rPr lang="ru-RU" b="1">
                <a:solidFill>
                  <a:srgbClr val="FFCC00"/>
                </a:solidFill>
              </a:rPr>
              <a:t>«Главная».</a:t>
            </a:r>
            <a:r>
              <a:rPr lang="ru-RU">
                <a:solidFill>
                  <a:srgbClr val="FFCC00"/>
                </a:solidFill>
              </a:rPr>
              <a:t> (В группе </a:t>
            </a:r>
            <a:r>
              <a:rPr lang="ru-RU" b="1">
                <a:solidFill>
                  <a:srgbClr val="FFCC00"/>
                </a:solidFill>
              </a:rPr>
              <a:t>«Правка» </a:t>
            </a:r>
            <a:r>
              <a:rPr lang="ru-RU">
                <a:solidFill>
                  <a:srgbClr val="FFCC00"/>
                </a:solidFill>
              </a:rPr>
              <a:t>.)  </a:t>
            </a:r>
          </a:p>
          <a:p>
            <a:pPr>
              <a:spcBef>
                <a:spcPct val="20000"/>
              </a:spcBef>
              <a:spcAft>
                <a:spcPct val="45000"/>
              </a:spcAft>
            </a:pPr>
            <a:r>
              <a:rPr lang="ru-RU">
                <a:solidFill>
                  <a:srgbClr val="FFCC00"/>
                </a:solidFill>
              </a:rPr>
              <a:t>Нажмите клавишу ВВОД, чтобы отобразить результат вычислений по формуле. </a:t>
            </a:r>
          </a:p>
          <a:p>
            <a:pPr>
              <a:spcBef>
                <a:spcPct val="20000"/>
              </a:spcBef>
              <a:spcAft>
                <a:spcPct val="45000"/>
              </a:spcAft>
            </a:pPr>
            <a:endParaRPr lang="ru-RU"/>
          </a:p>
          <a:p>
            <a:endParaRPr lang="ru-RU"/>
          </a:p>
        </p:txBody>
      </p:sp>
      <p:sp>
        <p:nvSpPr>
          <p:cNvPr id="96266" name="Rectangle 10"/>
          <p:cNvSpPr>
            <a:spLocks noChangeArrowheads="1"/>
          </p:cNvSpPr>
          <p:nvPr/>
        </p:nvSpPr>
        <p:spPr bwMode="auto">
          <a:xfrm>
            <a:off x="6119813" y="2681288"/>
            <a:ext cx="3024187" cy="960437"/>
          </a:xfrm>
          <a:prstGeom prst="rect">
            <a:avLst/>
          </a:prstGeom>
          <a:noFill/>
          <a:ln w="9525">
            <a:noFill/>
            <a:miter lim="800000"/>
            <a:headEnd/>
            <a:tailEnd/>
          </a:ln>
        </p:spPr>
        <p:txBody>
          <a:bodyPr/>
          <a:lstStyle/>
          <a:p>
            <a:pPr>
              <a:spcBef>
                <a:spcPct val="20000"/>
              </a:spcBef>
              <a:spcAft>
                <a:spcPct val="75000"/>
              </a:spcAft>
            </a:pPr>
            <a:r>
              <a:rPr lang="ru-RU" sz="2000"/>
              <a:t>Все просто: нажмите кнопку </a:t>
            </a:r>
            <a:r>
              <a:rPr lang="ru-RU" sz="2000" b="1"/>
              <a:t>Сумма</a:t>
            </a:r>
            <a:r>
              <a:rPr lang="cs-CZ" sz="2000" b="1"/>
              <a:t>     </a:t>
            </a:r>
            <a:r>
              <a:rPr lang="ru-RU" sz="2000"/>
              <a:t>. </a:t>
            </a:r>
          </a:p>
        </p:txBody>
      </p:sp>
      <p:pic>
        <p:nvPicPr>
          <p:cNvPr id="96267" name="Picture 11" descr="Значок кнопки"/>
          <p:cNvPicPr>
            <a:picLocks noChangeAspect="1" noChangeArrowheads="1"/>
          </p:cNvPicPr>
          <p:nvPr/>
        </p:nvPicPr>
        <p:blipFill>
          <a:blip r:embed="rId5"/>
          <a:srcRect/>
          <a:stretch>
            <a:fillRect/>
          </a:stretch>
        </p:blipFill>
        <p:spPr bwMode="auto">
          <a:xfrm>
            <a:off x="7942263" y="3028950"/>
            <a:ext cx="301625" cy="287338"/>
          </a:xfrm>
          <a:prstGeom prst="rect">
            <a:avLst/>
          </a:prstGeom>
          <a:noFill/>
          <a:ln w="9525">
            <a:noFill/>
            <a:miter lim="800000"/>
            <a:headEnd/>
            <a:tailEnd/>
          </a:ln>
        </p:spPr>
      </p:pic>
      <p:graphicFrame>
        <p:nvGraphicFramePr>
          <p:cNvPr id="8194" name="Object 13"/>
          <p:cNvGraphicFramePr>
            <a:graphicFrameLocks noChangeAspect="1"/>
          </p:cNvGraphicFramePr>
          <p:nvPr/>
        </p:nvGraphicFramePr>
        <p:xfrm>
          <a:off x="339725" y="4059238"/>
          <a:ext cx="269875" cy="303212"/>
        </p:xfrm>
        <a:graphic>
          <a:graphicData uri="http://schemas.openxmlformats.org/presentationml/2006/ole">
            <p:oleObj spid="_x0000_s8194" name="Visio" r:id="rId6" imgW="270231" imgH="303063" progId="">
              <p:embed/>
            </p:oleObj>
          </a:graphicData>
        </a:graphic>
      </p:graphicFrame>
      <p:graphicFrame>
        <p:nvGraphicFramePr>
          <p:cNvPr id="8195" name="Object 14"/>
          <p:cNvGraphicFramePr>
            <a:graphicFrameLocks noChangeAspect="1"/>
          </p:cNvGraphicFramePr>
          <p:nvPr/>
        </p:nvGraphicFramePr>
        <p:xfrm>
          <a:off x="339725" y="5059363"/>
          <a:ext cx="269875" cy="303212"/>
        </p:xfrm>
        <a:graphic>
          <a:graphicData uri="http://schemas.openxmlformats.org/presentationml/2006/ole">
            <p:oleObj spid="_x0000_s8195" name="Visio" r:id="rId7" imgW="270231" imgH="303063" progId="">
              <p:embed/>
            </p:oleObj>
          </a:graphicData>
        </a:graphic>
      </p:graphicFrame>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slide(fromTop)">
                                      <p:cBhvr>
                                        <p:cTn id="7" dur="500"/>
                                        <p:tgtEl>
                                          <p:spTgt spid="9625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6266"/>
                                        </p:tgtEl>
                                        <p:attrNameLst>
                                          <p:attrName>style.visibility</p:attrName>
                                        </p:attrNameLst>
                                      </p:cBhvr>
                                      <p:to>
                                        <p:strVal val="visible"/>
                                      </p:to>
                                    </p:set>
                                    <p:animEffect transition="in" filter="slide(fromTop)">
                                      <p:cBhvr>
                                        <p:cTn id="12" dur="500"/>
                                        <p:tgtEl>
                                          <p:spTgt spid="96266"/>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96267"/>
                                        </p:tgtEl>
                                        <p:attrNameLst>
                                          <p:attrName>style.visibility</p:attrName>
                                        </p:attrNameLst>
                                      </p:cBhvr>
                                      <p:to>
                                        <p:strVal val="visible"/>
                                      </p:to>
                                    </p:set>
                                    <p:animEffect transition="in" filter="dissolve">
                                      <p:cBhvr>
                                        <p:cTn id="16" dur="500"/>
                                        <p:tgtEl>
                                          <p:spTgt spid="9626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8194"/>
                                        </p:tgtEl>
                                        <p:attrNameLst>
                                          <p:attrName>style.visibility</p:attrName>
                                        </p:attrNameLst>
                                      </p:cBhvr>
                                      <p:to>
                                        <p:strVal val="visible"/>
                                      </p:to>
                                    </p:set>
                                    <p:animEffect transition="in" filter="dissolve">
                                      <p:cBhvr>
                                        <p:cTn id="21" dur="500"/>
                                        <p:tgtEl>
                                          <p:spTgt spid="8194"/>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8195"/>
                                        </p:tgtEl>
                                        <p:attrNameLst>
                                          <p:attrName>style.visibility</p:attrName>
                                        </p:attrNameLst>
                                      </p:cBhvr>
                                      <p:to>
                                        <p:strVal val="visible"/>
                                      </p:to>
                                    </p:set>
                                    <p:animEffect transition="in" filter="dissolve">
                                      <p:cBhvr>
                                        <p:cTn id="25" dur="500"/>
                                        <p:tgtEl>
                                          <p:spTgt spid="819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96261">
                                            <p:txEl>
                                              <p:pRg st="0" end="0"/>
                                            </p:txEl>
                                          </p:spTgt>
                                        </p:tgtEl>
                                        <p:attrNameLst>
                                          <p:attrName>style.visibility</p:attrName>
                                        </p:attrNameLst>
                                      </p:cBhvr>
                                      <p:to>
                                        <p:strVal val="visible"/>
                                      </p:to>
                                    </p:set>
                                    <p:animEffect transition="in" filter="checkerboard(across)">
                                      <p:cBhvr>
                                        <p:cTn id="30" dur="500"/>
                                        <p:tgtEl>
                                          <p:spTgt spid="9626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96261">
                                            <p:txEl>
                                              <p:pRg st="1" end="1"/>
                                            </p:txEl>
                                          </p:spTgt>
                                        </p:tgtEl>
                                        <p:attrNameLst>
                                          <p:attrName>style.visibility</p:attrName>
                                        </p:attrNameLst>
                                      </p:cBhvr>
                                      <p:to>
                                        <p:strVal val="visible"/>
                                      </p:to>
                                    </p:set>
                                    <p:animEffect transition="in" filter="checkerboard(across)">
                                      <p:cBhvr>
                                        <p:cTn id="35" dur="500"/>
                                        <p:tgtEl>
                                          <p:spTgt spid="962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autoUpdateAnimBg="0"/>
      <p:bldP spid="96261" grpId="0" build="p" autoUpdateAnimBg="0"/>
      <p:bldP spid="96266"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5"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98306" name="Rectangle 2"/>
          <p:cNvSpPr>
            <a:spLocks noGrp="1" noChangeArrowheads="1"/>
          </p:cNvSpPr>
          <p:nvPr>
            <p:ph type="title" idx="4294967295"/>
          </p:nvPr>
        </p:nvSpPr>
        <p:spPr>
          <a:xfrm>
            <a:off x="274638" y="63500"/>
            <a:ext cx="8904287" cy="614363"/>
          </a:xfrm>
        </p:spPr>
        <p:txBody>
          <a:bodyPr anchorCtr="0"/>
          <a:lstStyle/>
          <a:p>
            <a:r>
              <a:rPr lang="ru-RU"/>
              <a:t>Добавление колонтитулов</a:t>
            </a:r>
          </a:p>
        </p:txBody>
      </p:sp>
      <p:sp>
        <p:nvSpPr>
          <p:cNvPr id="229379" name="Rectangle 3"/>
          <p:cNvSpPr>
            <a:spLocks noChangeArrowheads="1"/>
          </p:cNvSpPr>
          <p:nvPr/>
        </p:nvSpPr>
        <p:spPr bwMode="auto">
          <a:xfrm>
            <a:off x="6119813" y="819150"/>
            <a:ext cx="3024187" cy="2763838"/>
          </a:xfrm>
          <a:prstGeom prst="rect">
            <a:avLst/>
          </a:prstGeom>
          <a:noFill/>
          <a:ln w="9525">
            <a:noFill/>
            <a:miter lim="800000"/>
            <a:headEnd/>
            <a:tailEnd/>
          </a:ln>
        </p:spPr>
        <p:txBody>
          <a:bodyPr/>
          <a:lstStyle/>
          <a:p>
            <a:pPr>
              <a:spcBef>
                <a:spcPct val="20000"/>
              </a:spcBef>
              <a:spcAft>
                <a:spcPct val="75000"/>
              </a:spcAft>
            </a:pPr>
            <a:r>
              <a:rPr lang="ru-RU" sz="2000"/>
              <a:t>Завершая оформление листа, вы решили добавить в него колонтитулы.</a:t>
            </a:r>
          </a:p>
          <a:p>
            <a:pPr>
              <a:spcBef>
                <a:spcPct val="20000"/>
              </a:spcBef>
              <a:spcAft>
                <a:spcPct val="75000"/>
              </a:spcAft>
            </a:pPr>
            <a:r>
              <a:rPr lang="ru-RU" sz="2000"/>
              <a:t>Они помогут всем понять смысл данных.</a:t>
            </a:r>
          </a:p>
        </p:txBody>
      </p:sp>
      <p:sp>
        <p:nvSpPr>
          <p:cNvPr id="98308" name="Line 4"/>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sp>
        <p:nvSpPr>
          <p:cNvPr id="229382" name="Rectangle 6"/>
          <p:cNvSpPr>
            <a:spLocks noChangeArrowheads="1"/>
          </p:cNvSpPr>
          <p:nvPr/>
        </p:nvSpPr>
        <p:spPr bwMode="auto">
          <a:xfrm>
            <a:off x="260350" y="4502150"/>
            <a:ext cx="8075613" cy="1200150"/>
          </a:xfrm>
          <a:prstGeom prst="rect">
            <a:avLst/>
          </a:prstGeom>
          <a:noFill/>
          <a:ln w="9525">
            <a:noFill/>
            <a:miter lim="800000"/>
            <a:headEnd/>
            <a:tailEnd/>
          </a:ln>
        </p:spPr>
        <p:txBody>
          <a:bodyPr>
            <a:spAutoFit/>
          </a:bodyPr>
          <a:lstStyle/>
          <a:p>
            <a:pPr marL="288925" indent="-288925">
              <a:spcBef>
                <a:spcPct val="20000"/>
              </a:spcBef>
              <a:spcAft>
                <a:spcPct val="45000"/>
              </a:spcAft>
              <a:buFontTx/>
              <a:buAutoNum type="arabicPeriod"/>
            </a:pPr>
            <a:r>
              <a:rPr lang="ru-RU">
                <a:solidFill>
                  <a:srgbClr val="FFCC00"/>
                </a:solidFill>
              </a:rPr>
              <a:t>Переключитесь в режим разметки страницы. Можно щелкнуть вкладку </a:t>
            </a:r>
            <a:r>
              <a:rPr lang="ru-RU" b="1">
                <a:solidFill>
                  <a:srgbClr val="FFCC00"/>
                </a:solidFill>
              </a:rPr>
              <a:t>«Вид», </a:t>
            </a:r>
            <a:r>
              <a:rPr lang="ru-RU">
                <a:solidFill>
                  <a:srgbClr val="FFCC00"/>
                </a:solidFill>
              </a:rPr>
              <a:t>а затем нажать кнопку </a:t>
            </a:r>
            <a:r>
              <a:rPr lang="ru-RU" b="1">
                <a:solidFill>
                  <a:srgbClr val="FFCC00"/>
                </a:solidFill>
              </a:rPr>
              <a:t>«Режим разметки страницы» </a:t>
            </a:r>
            <a:r>
              <a:rPr lang="ru-RU">
                <a:solidFill>
                  <a:srgbClr val="FFCC00"/>
                </a:solidFill>
              </a:rPr>
              <a:t>в группе </a:t>
            </a:r>
            <a:r>
              <a:rPr lang="ru-RU" b="1">
                <a:solidFill>
                  <a:srgbClr val="FFCC00"/>
                </a:solidFill>
              </a:rPr>
              <a:t>«Режимы просмотра книги».</a:t>
            </a:r>
            <a:r>
              <a:rPr lang="ru-RU">
                <a:solidFill>
                  <a:srgbClr val="FFCC00"/>
                </a:solidFill>
              </a:rPr>
              <a:t> Кроме того, можно нажать среднюю кнопку на панели инструментов </a:t>
            </a:r>
            <a:r>
              <a:rPr lang="ru-RU" b="1">
                <a:solidFill>
                  <a:srgbClr val="FFCC00"/>
                </a:solidFill>
              </a:rPr>
              <a:t>«Вид»</a:t>
            </a:r>
            <a:r>
              <a:rPr lang="cs-CZ">
                <a:solidFill>
                  <a:srgbClr val="FFCC00"/>
                </a:solidFill>
              </a:rPr>
              <a:t>               </a:t>
            </a:r>
            <a:r>
              <a:rPr lang="ru-RU">
                <a:solidFill>
                  <a:srgbClr val="FFCC00"/>
                </a:solidFill>
              </a:rPr>
              <a:t>в нижней части окна.</a:t>
            </a:r>
          </a:p>
        </p:txBody>
      </p:sp>
      <p:sp>
        <p:nvSpPr>
          <p:cNvPr id="229383" name="Rectangle 7"/>
          <p:cNvSpPr>
            <a:spLocks noChangeArrowheads="1"/>
          </p:cNvSpPr>
          <p:nvPr/>
        </p:nvSpPr>
        <p:spPr bwMode="auto">
          <a:xfrm>
            <a:off x="260350" y="4019550"/>
            <a:ext cx="5934075" cy="401638"/>
          </a:xfrm>
          <a:prstGeom prst="rect">
            <a:avLst/>
          </a:prstGeom>
          <a:noFill/>
          <a:ln w="9525">
            <a:noFill/>
            <a:miter lim="800000"/>
            <a:headEnd/>
            <a:tailEnd/>
          </a:ln>
        </p:spPr>
        <p:txBody>
          <a:bodyPr/>
          <a:lstStyle/>
          <a:p>
            <a:pPr>
              <a:spcBef>
                <a:spcPct val="20000"/>
              </a:spcBef>
              <a:spcAft>
                <a:spcPct val="75000"/>
              </a:spcAft>
            </a:pPr>
            <a:r>
              <a:rPr lang="ru-RU">
                <a:solidFill>
                  <a:srgbClr val="FFCC00"/>
                </a:solidFill>
              </a:rPr>
              <a:t>Вот, что нужно сделать:</a:t>
            </a:r>
          </a:p>
        </p:txBody>
      </p:sp>
      <p:pic>
        <p:nvPicPr>
          <p:cNvPr id="229385" name="Picture 9" descr="Панель инструментов «Вид»"/>
          <p:cNvPicPr>
            <a:picLocks noChangeAspect="1" noChangeArrowheads="1"/>
          </p:cNvPicPr>
          <p:nvPr/>
        </p:nvPicPr>
        <p:blipFill>
          <a:blip r:embed="rId3"/>
          <a:srcRect/>
          <a:stretch>
            <a:fillRect/>
          </a:stretch>
        </p:blipFill>
        <p:spPr bwMode="auto">
          <a:xfrm>
            <a:off x="4821238" y="5389563"/>
            <a:ext cx="850900" cy="274637"/>
          </a:xfrm>
          <a:prstGeom prst="rect">
            <a:avLst/>
          </a:prstGeom>
          <a:noFill/>
          <a:ln w="9525">
            <a:noFill/>
            <a:miter lim="800000"/>
            <a:headEnd/>
            <a:tailEnd/>
          </a:ln>
        </p:spPr>
      </p:pic>
      <p:pic>
        <p:nvPicPr>
          <p:cNvPr id="98312" name="Picture 11" descr="Добавление верхнего колонтитула с помощью ввода текста в область «Заголовок» в верхней части листа"/>
          <p:cNvPicPr>
            <a:picLocks noGrp="1" noChangeAspect="1" noChangeArrowheads="1"/>
          </p:cNvPicPr>
          <p:nvPr>
            <p:ph sz="half" idx="4294967295"/>
          </p:nvPr>
        </p:nvPicPr>
        <p:blipFill>
          <a:blip r:embed="rId4"/>
          <a:srcRect/>
          <a:stretch>
            <a:fillRect/>
          </a:stretch>
        </p:blipFill>
        <p:spPr>
          <a:xfrm>
            <a:off x="457200" y="1600200"/>
            <a:ext cx="5516563" cy="2566988"/>
          </a:xfr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29379">
                                            <p:txEl>
                                              <p:pRg st="0" end="0"/>
                                            </p:txEl>
                                          </p:spTgt>
                                        </p:tgtEl>
                                        <p:attrNameLst>
                                          <p:attrName>style.visibility</p:attrName>
                                        </p:attrNameLst>
                                      </p:cBhvr>
                                      <p:to>
                                        <p:strVal val="visible"/>
                                      </p:to>
                                    </p:set>
                                    <p:animEffect transition="in" filter="slide(fromTop)">
                                      <p:cBhvr>
                                        <p:cTn id="7" dur="500"/>
                                        <p:tgtEl>
                                          <p:spTgt spid="229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29379">
                                            <p:txEl>
                                              <p:pRg st="1" end="1"/>
                                            </p:txEl>
                                          </p:spTgt>
                                        </p:tgtEl>
                                        <p:attrNameLst>
                                          <p:attrName>style.visibility</p:attrName>
                                        </p:attrNameLst>
                                      </p:cBhvr>
                                      <p:to>
                                        <p:strVal val="visible"/>
                                      </p:to>
                                    </p:set>
                                    <p:animEffect transition="in" filter="slide(fromTop)">
                                      <p:cBhvr>
                                        <p:cTn id="12" dur="500"/>
                                        <p:tgtEl>
                                          <p:spTgt spid="2293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29383">
                                            <p:txEl>
                                              <p:pRg st="0" end="0"/>
                                            </p:txEl>
                                          </p:spTgt>
                                        </p:tgtEl>
                                        <p:attrNameLst>
                                          <p:attrName>style.visibility</p:attrName>
                                        </p:attrNameLst>
                                      </p:cBhvr>
                                      <p:to>
                                        <p:strVal val="visible"/>
                                      </p:to>
                                    </p:set>
                                    <p:animEffect transition="in" filter="slide(fromLeft)">
                                      <p:cBhvr>
                                        <p:cTn id="17" dur="500"/>
                                        <p:tgtEl>
                                          <p:spTgt spid="22938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29382">
                                            <p:txEl>
                                              <p:pRg st="0" end="0"/>
                                            </p:txEl>
                                          </p:spTgt>
                                        </p:tgtEl>
                                        <p:attrNameLst>
                                          <p:attrName>style.visibility</p:attrName>
                                        </p:attrNameLst>
                                      </p:cBhvr>
                                      <p:to>
                                        <p:strVal val="visible"/>
                                      </p:to>
                                    </p:set>
                                    <p:animEffect transition="in" filter="checkerboard(across)">
                                      <p:cBhvr>
                                        <p:cTn id="22" dur="500"/>
                                        <p:tgtEl>
                                          <p:spTgt spid="229382">
                                            <p:txEl>
                                              <p:pRg st="0" end="0"/>
                                            </p:txEl>
                                          </p:spTgt>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229385"/>
                                        </p:tgtEl>
                                        <p:attrNameLst>
                                          <p:attrName>style.visibility</p:attrName>
                                        </p:attrNameLst>
                                      </p:cBhvr>
                                      <p:to>
                                        <p:strVal val="visible"/>
                                      </p:to>
                                    </p:set>
                                    <p:animEffect transition="in" filter="dissolve">
                                      <p:cBhvr>
                                        <p:cTn id="26" dur="500"/>
                                        <p:tgtEl>
                                          <p:spTgt spid="229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autoUpdateAnimBg="0"/>
      <p:bldP spid="229382" grpId="0" build="p" autoUpdateAnimBg="0"/>
      <p:bldP spid="229383"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100354" name="Rectangle 2"/>
          <p:cNvSpPr>
            <a:spLocks noGrp="1" noChangeArrowheads="1"/>
          </p:cNvSpPr>
          <p:nvPr>
            <p:ph type="title" idx="4294967295"/>
          </p:nvPr>
        </p:nvSpPr>
        <p:spPr>
          <a:xfrm>
            <a:off x="274638" y="63500"/>
            <a:ext cx="8904287" cy="614363"/>
          </a:xfrm>
        </p:spPr>
        <p:txBody>
          <a:bodyPr anchorCtr="0"/>
          <a:lstStyle/>
          <a:p>
            <a:r>
              <a:rPr lang="ru-RU"/>
              <a:t>Добавление колонтитулов</a:t>
            </a:r>
          </a:p>
        </p:txBody>
      </p:sp>
      <p:sp>
        <p:nvSpPr>
          <p:cNvPr id="100355" name="Rectangle 3"/>
          <p:cNvSpPr>
            <a:spLocks noChangeArrowheads="1"/>
          </p:cNvSpPr>
          <p:nvPr/>
        </p:nvSpPr>
        <p:spPr bwMode="auto">
          <a:xfrm>
            <a:off x="6119813" y="819150"/>
            <a:ext cx="2744787" cy="2763838"/>
          </a:xfrm>
          <a:prstGeom prst="rect">
            <a:avLst/>
          </a:prstGeom>
          <a:noFill/>
          <a:ln w="9525">
            <a:noFill/>
            <a:miter lim="800000"/>
            <a:headEnd/>
            <a:tailEnd/>
          </a:ln>
        </p:spPr>
        <p:txBody>
          <a:bodyPr/>
          <a:lstStyle/>
          <a:p>
            <a:pPr>
              <a:spcBef>
                <a:spcPct val="20000"/>
              </a:spcBef>
              <a:spcAft>
                <a:spcPct val="75000"/>
              </a:spcAft>
            </a:pPr>
            <a:r>
              <a:rPr lang="ru-RU" sz="2000"/>
              <a:t>Завершая оформление листа, вы решили добавить в него колонтитулы.</a:t>
            </a:r>
          </a:p>
          <a:p>
            <a:pPr>
              <a:spcBef>
                <a:spcPct val="20000"/>
              </a:spcBef>
              <a:spcAft>
                <a:spcPct val="75000"/>
              </a:spcAft>
            </a:pPr>
            <a:r>
              <a:rPr lang="ru-RU" sz="2000"/>
              <a:t>Они помогут всем понять смысл данных.</a:t>
            </a:r>
          </a:p>
        </p:txBody>
      </p:sp>
      <p:sp>
        <p:nvSpPr>
          <p:cNvPr id="100356" name="Line 4"/>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sp>
        <p:nvSpPr>
          <p:cNvPr id="231429" name="Rectangle 5"/>
          <p:cNvSpPr>
            <a:spLocks noChangeArrowheads="1"/>
          </p:cNvSpPr>
          <p:nvPr/>
        </p:nvSpPr>
        <p:spPr bwMode="auto">
          <a:xfrm>
            <a:off x="279400" y="4502150"/>
            <a:ext cx="8464550" cy="641350"/>
          </a:xfrm>
          <a:prstGeom prst="rect">
            <a:avLst/>
          </a:prstGeom>
          <a:noFill/>
          <a:ln w="9525">
            <a:noFill/>
            <a:miter lim="800000"/>
            <a:headEnd/>
            <a:tailEnd/>
          </a:ln>
        </p:spPr>
        <p:txBody>
          <a:bodyPr>
            <a:spAutoFit/>
          </a:bodyPr>
          <a:lstStyle/>
          <a:p>
            <a:pPr marL="342900" indent="-342900">
              <a:spcBef>
                <a:spcPct val="20000"/>
              </a:spcBef>
              <a:spcAft>
                <a:spcPct val="45000"/>
              </a:spcAft>
              <a:buFontTx/>
              <a:buAutoNum type="arabicPeriod" startAt="2"/>
            </a:pPr>
            <a:r>
              <a:rPr lang="ru-RU">
                <a:solidFill>
                  <a:srgbClr val="FFCC00"/>
                </a:solidFill>
              </a:rPr>
              <a:t>Щелкните в верхней части страницы, которая содержит надпись </a:t>
            </a:r>
            <a:r>
              <a:rPr lang="ru-RU" b="1">
                <a:solidFill>
                  <a:srgbClr val="FFCC00"/>
                </a:solidFill>
              </a:rPr>
              <a:t>«Щелкните, чтобы добавить колонтитул»</a:t>
            </a:r>
            <a:r>
              <a:rPr lang="ru-RU">
                <a:solidFill>
                  <a:srgbClr val="FFCC00"/>
                </a:solidFill>
              </a:rPr>
              <a:t>. </a:t>
            </a:r>
          </a:p>
        </p:txBody>
      </p:sp>
      <p:sp>
        <p:nvSpPr>
          <p:cNvPr id="100358" name="Rectangle 6"/>
          <p:cNvSpPr>
            <a:spLocks noChangeArrowheads="1"/>
          </p:cNvSpPr>
          <p:nvPr/>
        </p:nvSpPr>
        <p:spPr bwMode="auto">
          <a:xfrm>
            <a:off x="260350" y="4019550"/>
            <a:ext cx="5934075" cy="401638"/>
          </a:xfrm>
          <a:prstGeom prst="rect">
            <a:avLst/>
          </a:prstGeom>
          <a:noFill/>
          <a:ln w="9525">
            <a:noFill/>
            <a:miter lim="800000"/>
            <a:headEnd/>
            <a:tailEnd/>
          </a:ln>
        </p:spPr>
        <p:txBody>
          <a:bodyPr/>
          <a:lstStyle/>
          <a:p>
            <a:pPr>
              <a:spcBef>
                <a:spcPct val="20000"/>
              </a:spcBef>
              <a:spcAft>
                <a:spcPct val="75000"/>
              </a:spcAft>
            </a:pPr>
            <a:r>
              <a:rPr lang="ru-RU">
                <a:solidFill>
                  <a:srgbClr val="FFCC00"/>
                </a:solidFill>
              </a:rPr>
              <a:t>Вот, что нужно сделать:</a:t>
            </a:r>
          </a:p>
        </p:txBody>
      </p:sp>
      <p:sp>
        <p:nvSpPr>
          <p:cNvPr id="231433" name="Rectangle 9"/>
          <p:cNvSpPr>
            <a:spLocks noChangeArrowheads="1"/>
          </p:cNvSpPr>
          <p:nvPr/>
        </p:nvSpPr>
        <p:spPr bwMode="auto">
          <a:xfrm>
            <a:off x="279400" y="5226050"/>
            <a:ext cx="7908925" cy="641350"/>
          </a:xfrm>
          <a:prstGeom prst="rect">
            <a:avLst/>
          </a:prstGeom>
          <a:noFill/>
          <a:ln w="9525">
            <a:noFill/>
            <a:miter lim="800000"/>
            <a:headEnd/>
            <a:tailEnd/>
          </a:ln>
        </p:spPr>
        <p:txBody>
          <a:bodyPr>
            <a:spAutoFit/>
          </a:bodyPr>
          <a:lstStyle/>
          <a:p>
            <a:pPr marL="342900" indent="-342900">
              <a:spcBef>
                <a:spcPct val="20000"/>
              </a:spcBef>
              <a:spcAft>
                <a:spcPct val="45000"/>
              </a:spcAft>
              <a:buFontTx/>
              <a:buAutoNum type="arabicPeriod" startAt="3"/>
            </a:pPr>
            <a:r>
              <a:rPr lang="ru-RU">
                <a:solidFill>
                  <a:srgbClr val="FFCC00"/>
                </a:solidFill>
              </a:rPr>
              <a:t>При этом в верхней части </a:t>
            </a:r>
            <a:r>
              <a:rPr lang="ru-RU" b="1">
                <a:solidFill>
                  <a:srgbClr val="FFCC00"/>
                </a:solidFill>
              </a:rPr>
              <a:t>ленты </a:t>
            </a:r>
            <a:r>
              <a:rPr lang="ru-RU">
                <a:solidFill>
                  <a:srgbClr val="FFCC00"/>
                </a:solidFill>
              </a:rPr>
              <a:t>появятся вкладки </a:t>
            </a:r>
            <a:r>
              <a:rPr lang="ru-RU" b="1">
                <a:solidFill>
                  <a:srgbClr val="FFCC00"/>
                </a:solidFill>
              </a:rPr>
              <a:t>«Конструктор»</a:t>
            </a:r>
            <a:r>
              <a:rPr lang="ru-RU">
                <a:solidFill>
                  <a:srgbClr val="FFCC00"/>
                </a:solidFill>
              </a:rPr>
              <a:t> и «Колонтитулы». </a:t>
            </a:r>
          </a:p>
        </p:txBody>
      </p:sp>
      <p:pic>
        <p:nvPicPr>
          <p:cNvPr id="100360" name="Picture 11" descr="Добавление верхнего колонтитула с помощью ввода текста в область «Заголовок» в верхней части листа"/>
          <p:cNvPicPr>
            <a:picLocks noGrp="1" noChangeAspect="1" noChangeArrowheads="1"/>
          </p:cNvPicPr>
          <p:nvPr>
            <p:ph sz="half" idx="4294967295"/>
          </p:nvPr>
        </p:nvPicPr>
        <p:blipFill>
          <a:blip r:embed="rId3"/>
          <a:srcRect/>
          <a:stretch>
            <a:fillRect/>
          </a:stretch>
        </p:blipFill>
        <p:spPr>
          <a:xfrm>
            <a:off x="457200" y="1600200"/>
            <a:ext cx="5516563" cy="2566988"/>
          </a:xfr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31429">
                                            <p:txEl>
                                              <p:pRg st="0" end="0"/>
                                            </p:txEl>
                                          </p:spTgt>
                                        </p:tgtEl>
                                        <p:attrNameLst>
                                          <p:attrName>style.visibility</p:attrName>
                                        </p:attrNameLst>
                                      </p:cBhvr>
                                      <p:to>
                                        <p:strVal val="visible"/>
                                      </p:to>
                                    </p:set>
                                    <p:animEffect transition="in" filter="checkerboard(across)">
                                      <p:cBhvr>
                                        <p:cTn id="7" dur="500"/>
                                        <p:tgtEl>
                                          <p:spTgt spid="2314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1433">
                                            <p:txEl>
                                              <p:pRg st="0" end="0"/>
                                            </p:txEl>
                                          </p:spTgt>
                                        </p:tgtEl>
                                        <p:attrNameLst>
                                          <p:attrName>style.visibility</p:attrName>
                                        </p:attrNameLst>
                                      </p:cBhvr>
                                      <p:to>
                                        <p:strVal val="visible"/>
                                      </p:to>
                                    </p:set>
                                    <p:animEffect transition="in" filter="checkerboard(across)">
                                      <p:cBhvr>
                                        <p:cTn id="12" dur="500"/>
                                        <p:tgtEl>
                                          <p:spTgt spid="2314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9" grpId="0" build="p" autoUpdateAnimBg="0" advAuto="0"/>
      <p:bldP spid="23143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1"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102402" name="Rectangle 2"/>
          <p:cNvSpPr>
            <a:spLocks noGrp="1" noChangeArrowheads="1"/>
          </p:cNvSpPr>
          <p:nvPr>
            <p:ph type="title" idx="4294967295"/>
          </p:nvPr>
        </p:nvSpPr>
        <p:spPr>
          <a:xfrm>
            <a:off x="239713" y="63500"/>
            <a:ext cx="8904287" cy="614363"/>
          </a:xfrm>
        </p:spPr>
        <p:txBody>
          <a:bodyPr anchorCtr="0"/>
          <a:lstStyle/>
          <a:p>
            <a:r>
              <a:rPr lang="ru-RU"/>
              <a:t>Печать</a:t>
            </a:r>
          </a:p>
        </p:txBody>
      </p:sp>
      <p:sp>
        <p:nvSpPr>
          <p:cNvPr id="102403" name="Rectangle 3"/>
          <p:cNvSpPr>
            <a:spLocks noChangeArrowheads="1"/>
          </p:cNvSpPr>
          <p:nvPr/>
        </p:nvSpPr>
        <p:spPr bwMode="auto">
          <a:xfrm>
            <a:off x="6119813" y="819150"/>
            <a:ext cx="3024187" cy="2763838"/>
          </a:xfrm>
          <a:prstGeom prst="rect">
            <a:avLst/>
          </a:prstGeom>
          <a:noFill/>
          <a:ln w="9525">
            <a:noFill/>
            <a:miter lim="800000"/>
            <a:headEnd/>
            <a:tailEnd/>
          </a:ln>
        </p:spPr>
        <p:txBody>
          <a:bodyPr/>
          <a:lstStyle/>
          <a:p>
            <a:pPr>
              <a:spcBef>
                <a:spcPct val="20000"/>
              </a:spcBef>
              <a:spcAft>
                <a:spcPct val="75000"/>
              </a:spcAft>
            </a:pPr>
            <a:r>
              <a:rPr lang="ru-RU" sz="2000"/>
              <a:t>Пришло время вывести отчет на печать.</a:t>
            </a:r>
          </a:p>
          <a:p>
            <a:pPr>
              <a:spcBef>
                <a:spcPct val="20000"/>
              </a:spcBef>
              <a:spcAft>
                <a:spcPct val="75000"/>
              </a:spcAft>
            </a:pPr>
            <a:r>
              <a:rPr lang="ru-RU" sz="2000"/>
              <a:t>В режиме разметки страницы можно вносить изменения и просматривать их на экране до отправки документа на печать.</a:t>
            </a:r>
          </a:p>
        </p:txBody>
      </p:sp>
      <p:sp>
        <p:nvSpPr>
          <p:cNvPr id="102404" name="Line 4"/>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sp>
        <p:nvSpPr>
          <p:cNvPr id="102406" name="Rectangle 6"/>
          <p:cNvSpPr>
            <a:spLocks noChangeArrowheads="1"/>
          </p:cNvSpPr>
          <p:nvPr/>
        </p:nvSpPr>
        <p:spPr bwMode="auto">
          <a:xfrm>
            <a:off x="260350" y="4486275"/>
            <a:ext cx="8377238" cy="1589088"/>
          </a:xfrm>
          <a:prstGeom prst="rect">
            <a:avLst/>
          </a:prstGeom>
          <a:noFill/>
          <a:ln w="9525">
            <a:noFill/>
            <a:miter lim="800000"/>
            <a:headEnd/>
            <a:tailEnd/>
          </a:ln>
        </p:spPr>
        <p:txBody>
          <a:bodyPr>
            <a:spAutoFit/>
          </a:bodyPr>
          <a:lstStyle/>
          <a:p>
            <a:pPr marL="288925" indent="-288925">
              <a:spcBef>
                <a:spcPct val="20000"/>
              </a:spcBef>
              <a:spcAft>
                <a:spcPct val="25000"/>
              </a:spcAft>
              <a:buFontTx/>
              <a:buAutoNum type="arabicPeriod"/>
            </a:pPr>
            <a:r>
              <a:rPr lang="ru-RU">
                <a:solidFill>
                  <a:srgbClr val="FFCC00"/>
                </a:solidFill>
              </a:rPr>
              <a:t>Щелкните ссылку </a:t>
            </a:r>
            <a:r>
              <a:rPr lang="ru-RU" b="1">
                <a:solidFill>
                  <a:srgbClr val="FFCC00"/>
                </a:solidFill>
              </a:rPr>
              <a:t>Макет страницы</a:t>
            </a:r>
            <a:r>
              <a:rPr lang="ru-RU">
                <a:solidFill>
                  <a:srgbClr val="FFCC00"/>
                </a:solidFill>
              </a:rPr>
              <a:t>.</a:t>
            </a:r>
          </a:p>
          <a:p>
            <a:pPr marL="288925" indent="-288925">
              <a:spcBef>
                <a:spcPct val="20000"/>
              </a:spcBef>
              <a:spcAft>
                <a:spcPct val="25000"/>
              </a:spcAft>
              <a:buFontTx/>
              <a:buAutoNum type="arabicPeriod"/>
            </a:pPr>
            <a:r>
              <a:rPr lang="ru-RU">
                <a:solidFill>
                  <a:srgbClr val="FFCC00"/>
                </a:solidFill>
              </a:rPr>
              <a:t>В группе </a:t>
            </a:r>
            <a:r>
              <a:rPr lang="ru-RU" b="1">
                <a:solidFill>
                  <a:srgbClr val="FFCC00"/>
                </a:solidFill>
              </a:rPr>
              <a:t>«Параметры страницы» </a:t>
            </a:r>
            <a:r>
              <a:rPr lang="ru-RU">
                <a:solidFill>
                  <a:srgbClr val="FFCC00"/>
                </a:solidFill>
              </a:rPr>
              <a:t>нажмите кнопку </a:t>
            </a:r>
            <a:r>
              <a:rPr lang="ru-RU" b="1">
                <a:solidFill>
                  <a:srgbClr val="FFCC00"/>
                </a:solidFill>
              </a:rPr>
              <a:t>«Ориентация» </a:t>
            </a:r>
            <a:r>
              <a:rPr lang="ru-RU">
                <a:solidFill>
                  <a:srgbClr val="FFCC00"/>
                </a:solidFill>
              </a:rPr>
              <a:t>и выберите значение </a:t>
            </a:r>
            <a:r>
              <a:rPr lang="ru-RU" b="1">
                <a:solidFill>
                  <a:srgbClr val="FFCC00"/>
                </a:solidFill>
              </a:rPr>
              <a:t>«Книжная» </a:t>
            </a:r>
            <a:r>
              <a:rPr lang="ru-RU">
                <a:solidFill>
                  <a:srgbClr val="FFCC00"/>
                </a:solidFill>
              </a:rPr>
              <a:t>или </a:t>
            </a:r>
            <a:r>
              <a:rPr lang="ru-RU" b="1">
                <a:solidFill>
                  <a:srgbClr val="FFCC00"/>
                </a:solidFill>
              </a:rPr>
              <a:t>«Альбомная».</a:t>
            </a:r>
            <a:r>
              <a:rPr lang="ru-RU">
                <a:solidFill>
                  <a:srgbClr val="FFCC00"/>
                </a:solidFill>
              </a:rPr>
              <a:t> В режиме разметки страницы вы увидите, как изменится расположение страницы, и как это отразится на представлении данных. </a:t>
            </a:r>
          </a:p>
        </p:txBody>
      </p:sp>
      <p:sp>
        <p:nvSpPr>
          <p:cNvPr id="102407" name="Rectangle 7"/>
          <p:cNvSpPr>
            <a:spLocks noChangeArrowheads="1"/>
          </p:cNvSpPr>
          <p:nvPr/>
        </p:nvSpPr>
        <p:spPr bwMode="auto">
          <a:xfrm>
            <a:off x="260350" y="4019550"/>
            <a:ext cx="7275513" cy="401638"/>
          </a:xfrm>
          <a:prstGeom prst="rect">
            <a:avLst/>
          </a:prstGeom>
          <a:noFill/>
          <a:ln w="9525">
            <a:noFill/>
            <a:miter lim="800000"/>
            <a:headEnd/>
            <a:tailEnd/>
          </a:ln>
        </p:spPr>
        <p:txBody>
          <a:bodyPr/>
          <a:lstStyle/>
          <a:p>
            <a:pPr>
              <a:spcBef>
                <a:spcPct val="20000"/>
              </a:spcBef>
              <a:spcAft>
                <a:spcPct val="75000"/>
              </a:spcAft>
            </a:pPr>
            <a:r>
              <a:rPr lang="ru-RU">
                <a:solidFill>
                  <a:srgbClr val="FFCC00"/>
                </a:solidFill>
              </a:rPr>
              <a:t>Режим разметки страницы используется следующим образом:</a:t>
            </a:r>
          </a:p>
        </p:txBody>
      </p:sp>
      <p:pic>
        <p:nvPicPr>
          <p:cNvPr id="2" name="Picture 10" descr="Вкладка «Разметка страницы»"/>
          <p:cNvPicPr>
            <a:picLocks noGrp="1" noChangeAspect="1" noChangeArrowheads="1"/>
          </p:cNvPicPr>
          <p:nvPr>
            <p:ph sz="half" idx="4294967295"/>
          </p:nvPr>
        </p:nvPicPr>
        <p:blipFill>
          <a:blip r:embed="rId3"/>
          <a:srcRect/>
          <a:stretch>
            <a:fillRect/>
          </a:stretch>
        </p:blipFill>
        <p:spPr>
          <a:xfrm>
            <a:off x="457200" y="1600200"/>
            <a:ext cx="5516563" cy="2566988"/>
          </a:xfr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slide(fromTop)">
                                      <p:cBhvr>
                                        <p:cTn id="7" dur="500"/>
                                        <p:tgtEl>
                                          <p:spTgt spid="102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02403">
                                            <p:txEl>
                                              <p:pRg st="1" end="1"/>
                                            </p:txEl>
                                          </p:spTgt>
                                        </p:tgtEl>
                                        <p:attrNameLst>
                                          <p:attrName>style.visibility</p:attrName>
                                        </p:attrNameLst>
                                      </p:cBhvr>
                                      <p:to>
                                        <p:strVal val="visible"/>
                                      </p:to>
                                    </p:set>
                                    <p:animEffect transition="in" filter="slide(fromTop)">
                                      <p:cBhvr>
                                        <p:cTn id="12" dur="500"/>
                                        <p:tgtEl>
                                          <p:spTgt spid="1024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02407">
                                            <p:txEl>
                                              <p:pRg st="0" end="0"/>
                                            </p:txEl>
                                          </p:spTgt>
                                        </p:tgtEl>
                                        <p:attrNameLst>
                                          <p:attrName>style.visibility</p:attrName>
                                        </p:attrNameLst>
                                      </p:cBhvr>
                                      <p:to>
                                        <p:strVal val="visible"/>
                                      </p:to>
                                    </p:set>
                                    <p:animEffect transition="in" filter="slide(fromLeft)">
                                      <p:cBhvr>
                                        <p:cTn id="17" dur="500"/>
                                        <p:tgtEl>
                                          <p:spTgt spid="10240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2406">
                                            <p:txEl>
                                              <p:pRg st="0" end="0"/>
                                            </p:txEl>
                                          </p:spTgt>
                                        </p:tgtEl>
                                        <p:attrNameLst>
                                          <p:attrName>style.visibility</p:attrName>
                                        </p:attrNameLst>
                                      </p:cBhvr>
                                      <p:to>
                                        <p:strVal val="visible"/>
                                      </p:to>
                                    </p:set>
                                    <p:animEffect transition="in" filter="checkerboard(across)">
                                      <p:cBhvr>
                                        <p:cTn id="22" dur="500"/>
                                        <p:tgtEl>
                                          <p:spTgt spid="10240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2406">
                                            <p:txEl>
                                              <p:pRg st="1" end="1"/>
                                            </p:txEl>
                                          </p:spTgt>
                                        </p:tgtEl>
                                        <p:attrNameLst>
                                          <p:attrName>style.visibility</p:attrName>
                                        </p:attrNameLst>
                                      </p:cBhvr>
                                      <p:to>
                                        <p:strVal val="visible"/>
                                      </p:to>
                                    </p:set>
                                    <p:animEffect transition="in" filter="checkerboard(across)">
                                      <p:cBhvr>
                                        <p:cTn id="27" dur="500"/>
                                        <p:tgtEl>
                                          <p:spTgt spid="1024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autoUpdateAnimBg="0"/>
      <p:bldP spid="102406" grpId="0" build="p" autoUpdateAnimBg="0"/>
      <p:bldP spid="10240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Footer Placeholder 4"/>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22530" name="Rectangle 2"/>
          <p:cNvSpPr>
            <a:spLocks noGrp="1" noChangeArrowheads="1"/>
          </p:cNvSpPr>
          <p:nvPr>
            <p:ph type="title" idx="4294967295"/>
          </p:nvPr>
        </p:nvSpPr>
        <p:spPr>
          <a:xfrm>
            <a:off x="249238" y="73025"/>
            <a:ext cx="8894762" cy="609600"/>
          </a:xfrm>
        </p:spPr>
        <p:txBody>
          <a:bodyPr anchorCtr="0"/>
          <a:lstStyle/>
          <a:p>
            <a:r>
              <a:rPr lang="ru-RU"/>
              <a:t>Цель этого курса — научить пользователя:	</a:t>
            </a:r>
          </a:p>
        </p:txBody>
      </p:sp>
      <p:sp>
        <p:nvSpPr>
          <p:cNvPr id="16387" name="Rectangle 3"/>
          <p:cNvSpPr>
            <a:spLocks noGrp="1" noChangeArrowheads="1"/>
          </p:cNvSpPr>
          <p:nvPr>
            <p:ph type="body" idx="4294967295"/>
          </p:nvPr>
        </p:nvSpPr>
        <p:spPr>
          <a:xfrm>
            <a:off x="263525" y="795338"/>
            <a:ext cx="8431213" cy="4659312"/>
          </a:xfrm>
        </p:spPr>
        <p:txBody>
          <a:bodyPr/>
          <a:lstStyle/>
          <a:p>
            <a:pPr marL="233363" indent="-233363">
              <a:spcAft>
                <a:spcPct val="75000"/>
              </a:spcAft>
              <a:buClr>
                <a:srgbClr val="FF9900"/>
              </a:buClr>
            </a:pPr>
            <a:r>
              <a:rPr lang="ru-RU" sz="3600"/>
              <a:t>Освоиться в новом виде приложения Excel. </a:t>
            </a:r>
          </a:p>
          <a:p>
            <a:pPr marL="233363" indent="-233363">
              <a:spcAft>
                <a:spcPct val="75000"/>
              </a:spcAft>
              <a:buClr>
                <a:srgbClr val="FF9900"/>
              </a:buClr>
            </a:pPr>
            <a:r>
              <a:rPr lang="ru-RU" sz="3600"/>
              <a:t>Искать нужные команды на ленте: </a:t>
            </a:r>
            <a:r>
              <a:rPr lang="ru-RU" sz="3600" b="1"/>
              <a:t>Вырезать</a:t>
            </a:r>
            <a:r>
              <a:rPr lang="ru-RU" sz="3600"/>
              <a:t>, </a:t>
            </a:r>
            <a:r>
              <a:rPr lang="ru-RU" sz="3600" b="1"/>
              <a:t>Копировать</a:t>
            </a:r>
            <a:r>
              <a:rPr lang="ru-RU" sz="3600"/>
              <a:t>, </a:t>
            </a:r>
            <a:r>
              <a:rPr lang="ru-RU" sz="3600" b="1"/>
              <a:t>Вставить</a:t>
            </a:r>
            <a:r>
              <a:rPr lang="ru-RU" sz="3600"/>
              <a:t>, </a:t>
            </a:r>
            <a:r>
              <a:rPr lang="ru-RU" sz="3600" b="1"/>
              <a:t>Вставить строки в лист</a:t>
            </a:r>
            <a:r>
              <a:rPr lang="ru-RU" sz="3600"/>
              <a:t>, </a:t>
            </a:r>
            <a:r>
              <a:rPr lang="ru-RU" sz="3600" b="1"/>
              <a:t>Вставить столбцы листа</a:t>
            </a:r>
            <a:r>
              <a:rPr lang="ru-RU" sz="3600"/>
              <a:t> и </a:t>
            </a:r>
            <a:r>
              <a:rPr lang="ru-RU" sz="3600" b="1"/>
              <a:t>Сумма</a:t>
            </a:r>
            <a:r>
              <a:rPr lang="ru-RU" sz="3600"/>
              <a:t>. </a:t>
            </a:r>
          </a:p>
          <a:p>
            <a:pPr marL="233363" indent="-233363">
              <a:spcAft>
                <a:spcPct val="75000"/>
              </a:spcAft>
              <a:buClr>
                <a:srgbClr val="FF9900"/>
              </a:buClr>
            </a:pPr>
            <a:r>
              <a:rPr lang="ru-RU" sz="3600"/>
              <a:t>Сохранять книги в новых форматах Excel.</a:t>
            </a:r>
          </a:p>
          <a:p>
            <a:pPr lvl="1">
              <a:spcAft>
                <a:spcPct val="75000"/>
              </a:spcAft>
              <a:buFont typeface="Wingdings" pitchFamily="2" charset="2"/>
              <a:buNone/>
            </a:pPr>
            <a:endParaRPr lang="ru-RU" sz="3200"/>
          </a:p>
          <a:p>
            <a:pPr marL="233363" indent="-233363">
              <a:spcAft>
                <a:spcPct val="75000"/>
              </a:spcAft>
              <a:buClr>
                <a:srgbClr val="FF9900"/>
              </a:buClr>
            </a:pPr>
            <a:endParaRPr lang="ru-RU" sz="36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slide(fromTop)">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slide(fromTop)">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slide(fromTop)">
                                      <p:cBhvr>
                                        <p:cTn id="17"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49"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104450" name="Rectangle 2"/>
          <p:cNvSpPr>
            <a:spLocks noGrp="1" noChangeArrowheads="1"/>
          </p:cNvSpPr>
          <p:nvPr>
            <p:ph type="title" idx="4294967295"/>
          </p:nvPr>
        </p:nvSpPr>
        <p:spPr>
          <a:xfrm>
            <a:off x="239713" y="63500"/>
            <a:ext cx="8904287" cy="614363"/>
          </a:xfrm>
        </p:spPr>
        <p:txBody>
          <a:bodyPr anchorCtr="0"/>
          <a:lstStyle/>
          <a:p>
            <a:r>
              <a:rPr lang="ru-RU"/>
              <a:t>Печать</a:t>
            </a:r>
          </a:p>
        </p:txBody>
      </p:sp>
      <p:sp>
        <p:nvSpPr>
          <p:cNvPr id="104451" name="Rectangle 3"/>
          <p:cNvSpPr>
            <a:spLocks noChangeArrowheads="1"/>
          </p:cNvSpPr>
          <p:nvPr/>
        </p:nvSpPr>
        <p:spPr bwMode="auto">
          <a:xfrm>
            <a:off x="6119813" y="819150"/>
            <a:ext cx="3024187" cy="2763838"/>
          </a:xfrm>
          <a:prstGeom prst="rect">
            <a:avLst/>
          </a:prstGeom>
          <a:noFill/>
          <a:ln w="9525">
            <a:noFill/>
            <a:miter lim="800000"/>
            <a:headEnd/>
            <a:tailEnd/>
          </a:ln>
        </p:spPr>
        <p:txBody>
          <a:bodyPr/>
          <a:lstStyle/>
          <a:p>
            <a:pPr>
              <a:spcBef>
                <a:spcPct val="20000"/>
              </a:spcBef>
              <a:spcAft>
                <a:spcPct val="75000"/>
              </a:spcAft>
            </a:pPr>
            <a:r>
              <a:rPr lang="ru-RU" sz="2000"/>
              <a:t>Пришло время вывести отчет на печать.</a:t>
            </a:r>
          </a:p>
          <a:p>
            <a:pPr>
              <a:spcBef>
                <a:spcPct val="20000"/>
              </a:spcBef>
              <a:spcAft>
                <a:spcPct val="75000"/>
              </a:spcAft>
            </a:pPr>
            <a:r>
              <a:rPr lang="ru-RU" sz="2000"/>
              <a:t>В режиме разметки страницы можно вносить изменения и просматривать их на экране до отправки документа на печать.</a:t>
            </a:r>
          </a:p>
        </p:txBody>
      </p:sp>
      <p:sp>
        <p:nvSpPr>
          <p:cNvPr id="104452" name="Line 4"/>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sp>
        <p:nvSpPr>
          <p:cNvPr id="233477" name="Rectangle 5"/>
          <p:cNvSpPr>
            <a:spLocks noChangeArrowheads="1"/>
          </p:cNvSpPr>
          <p:nvPr/>
        </p:nvSpPr>
        <p:spPr bwMode="auto">
          <a:xfrm>
            <a:off x="260350" y="4502150"/>
            <a:ext cx="8328025" cy="915988"/>
          </a:xfrm>
          <a:prstGeom prst="rect">
            <a:avLst/>
          </a:prstGeom>
          <a:noFill/>
          <a:ln w="9525">
            <a:noFill/>
            <a:miter lim="800000"/>
            <a:headEnd/>
            <a:tailEnd/>
          </a:ln>
        </p:spPr>
        <p:txBody>
          <a:bodyPr>
            <a:spAutoFit/>
          </a:bodyPr>
          <a:lstStyle/>
          <a:p>
            <a:pPr marL="342900" indent="-342900">
              <a:spcBef>
                <a:spcPct val="20000"/>
              </a:spcBef>
              <a:spcAft>
                <a:spcPct val="45000"/>
              </a:spcAft>
              <a:buFontTx/>
              <a:buAutoNum type="arabicPeriod" startAt="3"/>
            </a:pPr>
            <a:r>
              <a:rPr lang="ru-RU">
                <a:solidFill>
                  <a:srgbClr val="FFCC00"/>
                </a:solidFill>
              </a:rPr>
              <a:t>Оставаясь в группе </a:t>
            </a:r>
            <a:r>
              <a:rPr lang="ru-RU" b="1">
                <a:solidFill>
                  <a:srgbClr val="FFCC00"/>
                </a:solidFill>
              </a:rPr>
              <a:t>«Параметры страницы», </a:t>
            </a:r>
            <a:r>
              <a:rPr lang="ru-RU">
                <a:solidFill>
                  <a:srgbClr val="FFCC00"/>
                </a:solidFill>
              </a:rPr>
              <a:t>нажмите кнопку </a:t>
            </a:r>
            <a:r>
              <a:rPr lang="ru-RU" b="1">
                <a:solidFill>
                  <a:srgbClr val="FFCC00"/>
                </a:solidFill>
              </a:rPr>
              <a:t>«Размер», </a:t>
            </a:r>
            <a:r>
              <a:rPr lang="ru-RU">
                <a:solidFill>
                  <a:srgbClr val="FFCC00"/>
                </a:solidFill>
              </a:rPr>
              <a:t>чтобы выбрать размер бумаги. Вы незамедлительно увидите результат сделанного выбора. (Что видим, то и печатаем). </a:t>
            </a:r>
          </a:p>
        </p:txBody>
      </p:sp>
      <p:sp>
        <p:nvSpPr>
          <p:cNvPr id="104454" name="Rectangle 6"/>
          <p:cNvSpPr>
            <a:spLocks noChangeArrowheads="1"/>
          </p:cNvSpPr>
          <p:nvPr/>
        </p:nvSpPr>
        <p:spPr bwMode="auto">
          <a:xfrm>
            <a:off x="260350" y="4019550"/>
            <a:ext cx="7038975" cy="401638"/>
          </a:xfrm>
          <a:prstGeom prst="rect">
            <a:avLst/>
          </a:prstGeom>
          <a:noFill/>
          <a:ln w="9525">
            <a:noFill/>
            <a:miter lim="800000"/>
            <a:headEnd/>
            <a:tailEnd/>
          </a:ln>
        </p:spPr>
        <p:txBody>
          <a:bodyPr/>
          <a:lstStyle/>
          <a:p>
            <a:pPr>
              <a:spcBef>
                <a:spcPct val="20000"/>
              </a:spcBef>
              <a:spcAft>
                <a:spcPct val="75000"/>
              </a:spcAft>
            </a:pPr>
            <a:r>
              <a:rPr lang="ru-RU">
                <a:solidFill>
                  <a:srgbClr val="FFCC00"/>
                </a:solidFill>
              </a:rPr>
              <a:t>Режим разметки страницы используется следующим образом:</a:t>
            </a:r>
          </a:p>
        </p:txBody>
      </p:sp>
      <p:pic>
        <p:nvPicPr>
          <p:cNvPr id="104455" name="Picture 9" descr="Вкладка «Разметка страницы»"/>
          <p:cNvPicPr>
            <a:picLocks noGrp="1" noChangeAspect="1" noChangeArrowheads="1"/>
          </p:cNvPicPr>
          <p:nvPr>
            <p:ph sz="half" idx="4294967295"/>
          </p:nvPr>
        </p:nvPicPr>
        <p:blipFill>
          <a:blip r:embed="rId3"/>
          <a:srcRect/>
          <a:stretch>
            <a:fillRect/>
          </a:stretch>
        </p:blipFill>
        <p:spPr>
          <a:xfrm>
            <a:off x="457200" y="1600200"/>
            <a:ext cx="5516563" cy="2566988"/>
          </a:xfr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33477">
                                            <p:txEl>
                                              <p:pRg st="0" end="0"/>
                                            </p:txEl>
                                          </p:spTgt>
                                        </p:tgtEl>
                                        <p:attrNameLst>
                                          <p:attrName>style.visibility</p:attrName>
                                        </p:attrNameLst>
                                      </p:cBhvr>
                                      <p:to>
                                        <p:strVal val="visible"/>
                                      </p:to>
                                    </p:set>
                                    <p:animEffect transition="in" filter="checkerboard(across)">
                                      <p:cBhvr>
                                        <p:cTn id="7" dur="500"/>
                                        <p:tgtEl>
                                          <p:spTgt spid="2334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7" grpId="0" build="p" autoUpdateAnimBg="0" advAuto="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7"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106498" name="Rectangle 2"/>
          <p:cNvSpPr>
            <a:spLocks noGrp="1" noChangeArrowheads="1"/>
          </p:cNvSpPr>
          <p:nvPr>
            <p:ph type="title" idx="4294967295"/>
          </p:nvPr>
        </p:nvSpPr>
        <p:spPr>
          <a:xfrm>
            <a:off x="239713" y="63500"/>
            <a:ext cx="8904287" cy="614363"/>
          </a:xfrm>
        </p:spPr>
        <p:txBody>
          <a:bodyPr anchorCtr="0"/>
          <a:lstStyle/>
          <a:p>
            <a:r>
              <a:rPr lang="ru-RU"/>
              <a:t>Окно </a:t>
            </a:r>
            <a:r>
              <a:rPr lang="ru-RU" b="1"/>
              <a:t>Новая книга</a:t>
            </a:r>
          </a:p>
        </p:txBody>
      </p:sp>
      <p:sp>
        <p:nvSpPr>
          <p:cNvPr id="104451" name="Rectangle 3"/>
          <p:cNvSpPr>
            <a:spLocks noChangeArrowheads="1"/>
          </p:cNvSpPr>
          <p:nvPr/>
        </p:nvSpPr>
        <p:spPr bwMode="auto">
          <a:xfrm>
            <a:off x="6119813" y="819150"/>
            <a:ext cx="2744787" cy="2763838"/>
          </a:xfrm>
          <a:prstGeom prst="rect">
            <a:avLst/>
          </a:prstGeom>
          <a:noFill/>
          <a:ln w="9525">
            <a:noFill/>
            <a:miter lim="800000"/>
            <a:headEnd/>
            <a:tailEnd/>
          </a:ln>
        </p:spPr>
        <p:txBody>
          <a:bodyPr/>
          <a:lstStyle/>
          <a:p>
            <a:pPr>
              <a:spcBef>
                <a:spcPct val="20000"/>
              </a:spcBef>
              <a:spcAft>
                <a:spcPct val="75000"/>
              </a:spcAft>
            </a:pPr>
            <a:r>
              <a:rPr lang="ru-RU" sz="2000"/>
              <a:t>Окно </a:t>
            </a:r>
            <a:r>
              <a:rPr lang="ru-RU" sz="2000" b="1"/>
              <a:t>Новая книга</a:t>
            </a:r>
            <a:r>
              <a:rPr lang="ru-RU" sz="2000"/>
              <a:t> является великолепной отправной точкой в Excel. </a:t>
            </a:r>
          </a:p>
          <a:p>
            <a:pPr>
              <a:spcBef>
                <a:spcPct val="20000"/>
              </a:spcBef>
              <a:spcAft>
                <a:spcPct val="75000"/>
              </a:spcAft>
            </a:pPr>
            <a:endParaRPr lang="ru-RU" sz="2000"/>
          </a:p>
        </p:txBody>
      </p:sp>
      <p:sp>
        <p:nvSpPr>
          <p:cNvPr id="106500" name="Line 4"/>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sp>
        <p:nvSpPr>
          <p:cNvPr id="104455" name="Rectangle 7"/>
          <p:cNvSpPr>
            <a:spLocks noChangeArrowheads="1"/>
          </p:cNvSpPr>
          <p:nvPr/>
        </p:nvSpPr>
        <p:spPr bwMode="auto">
          <a:xfrm>
            <a:off x="279400" y="4019550"/>
            <a:ext cx="8383588" cy="633413"/>
          </a:xfrm>
          <a:prstGeom prst="rect">
            <a:avLst/>
          </a:prstGeom>
          <a:noFill/>
          <a:ln w="9525">
            <a:noFill/>
            <a:miter lim="800000"/>
            <a:headEnd/>
            <a:tailEnd/>
          </a:ln>
        </p:spPr>
        <p:txBody>
          <a:bodyPr/>
          <a:lstStyle/>
          <a:p>
            <a:pPr>
              <a:spcBef>
                <a:spcPct val="20000"/>
              </a:spcBef>
              <a:spcAft>
                <a:spcPct val="75000"/>
              </a:spcAft>
            </a:pPr>
            <a:r>
              <a:rPr lang="ru-RU">
                <a:solidFill>
                  <a:srgbClr val="FFCC00"/>
                </a:solidFill>
              </a:rPr>
              <a:t>Если нажать </a:t>
            </a:r>
            <a:r>
              <a:rPr lang="ru-RU" b="1">
                <a:solidFill>
                  <a:srgbClr val="FFCC00"/>
                </a:solidFill>
              </a:rPr>
              <a:t>кнопку Microsoft Office</a:t>
            </a:r>
            <a:r>
              <a:rPr lang="cs-CZ" b="1">
                <a:solidFill>
                  <a:srgbClr val="FFCC00"/>
                </a:solidFill>
              </a:rPr>
              <a:t>       </a:t>
            </a:r>
            <a:r>
              <a:rPr lang="ru-RU" b="1">
                <a:solidFill>
                  <a:srgbClr val="FFCC00"/>
                </a:solidFill>
              </a:rPr>
              <a:t>, </a:t>
            </a:r>
            <a:r>
              <a:rPr lang="ru-RU">
                <a:solidFill>
                  <a:srgbClr val="FFCC00"/>
                </a:solidFill>
              </a:rPr>
              <a:t>а затем — кнопку </a:t>
            </a:r>
            <a:r>
              <a:rPr lang="ru-RU" b="1">
                <a:solidFill>
                  <a:srgbClr val="FFCC00"/>
                </a:solidFill>
              </a:rPr>
              <a:t>«Создать», </a:t>
            </a:r>
            <a:r>
              <a:rPr lang="ru-RU">
                <a:solidFill>
                  <a:srgbClr val="FFCC00"/>
                </a:solidFill>
              </a:rPr>
              <a:t>будет </a:t>
            </a:r>
            <a:r>
              <a:rPr lang="ru-RU" b="1">
                <a:solidFill>
                  <a:srgbClr val="FFCC00"/>
                </a:solidFill>
              </a:rPr>
              <a:t>открыто </a:t>
            </a:r>
            <a:r>
              <a:rPr lang="ru-RU">
                <a:solidFill>
                  <a:srgbClr val="FFCC00"/>
                </a:solidFill>
              </a:rPr>
              <a:t>окно «Новая книга». </a:t>
            </a:r>
          </a:p>
        </p:txBody>
      </p:sp>
      <p:pic>
        <p:nvPicPr>
          <p:cNvPr id="104457" name="Picture 9" descr="Значок кнопки"/>
          <p:cNvPicPr>
            <a:picLocks noChangeAspect="1" noChangeArrowheads="1"/>
          </p:cNvPicPr>
          <p:nvPr/>
        </p:nvPicPr>
        <p:blipFill>
          <a:blip r:embed="rId3"/>
          <a:srcRect/>
          <a:stretch>
            <a:fillRect/>
          </a:stretch>
        </p:blipFill>
        <p:spPr bwMode="auto">
          <a:xfrm>
            <a:off x="4435475" y="3987800"/>
            <a:ext cx="338138" cy="338138"/>
          </a:xfrm>
          <a:prstGeom prst="rect">
            <a:avLst/>
          </a:prstGeom>
          <a:noFill/>
          <a:ln w="9525">
            <a:noFill/>
            <a:miter lim="800000"/>
            <a:headEnd/>
            <a:tailEnd/>
          </a:ln>
        </p:spPr>
      </p:pic>
      <p:sp>
        <p:nvSpPr>
          <p:cNvPr id="104458" name="Rectangle 10"/>
          <p:cNvSpPr>
            <a:spLocks noChangeArrowheads="1"/>
          </p:cNvSpPr>
          <p:nvPr/>
        </p:nvSpPr>
        <p:spPr bwMode="auto">
          <a:xfrm>
            <a:off x="279400" y="4781550"/>
            <a:ext cx="7958138" cy="809625"/>
          </a:xfrm>
          <a:prstGeom prst="rect">
            <a:avLst/>
          </a:prstGeom>
          <a:noFill/>
          <a:ln w="9525">
            <a:noFill/>
            <a:miter lim="800000"/>
            <a:headEnd/>
            <a:tailEnd/>
          </a:ln>
        </p:spPr>
        <p:txBody>
          <a:bodyPr/>
          <a:lstStyle/>
          <a:p>
            <a:pPr>
              <a:spcBef>
                <a:spcPct val="20000"/>
              </a:spcBef>
              <a:spcAft>
                <a:spcPct val="75000"/>
              </a:spcAft>
            </a:pPr>
            <a:r>
              <a:rPr lang="ru-RU">
                <a:solidFill>
                  <a:srgbClr val="FFCC00"/>
                </a:solidFill>
              </a:rPr>
              <a:t>В верхней части окна можно выбрать новую пустую книгу или шаблон. </a:t>
            </a:r>
          </a:p>
        </p:txBody>
      </p:sp>
      <p:pic>
        <p:nvPicPr>
          <p:cNvPr id="106504" name="Picture 12" descr="Окно «Создание книги» в Excel"/>
          <p:cNvPicPr>
            <a:picLocks noGrp="1" noChangeAspect="1" noChangeArrowheads="1"/>
          </p:cNvPicPr>
          <p:nvPr>
            <p:ph sz="half" idx="4294967295"/>
          </p:nvPr>
        </p:nvPicPr>
        <p:blipFill>
          <a:blip r:embed="rId4"/>
          <a:srcRect/>
          <a:stretch>
            <a:fillRect/>
          </a:stretch>
        </p:blipFill>
        <p:spPr>
          <a:xfrm>
            <a:off x="457200" y="1603375"/>
            <a:ext cx="5516563" cy="2566988"/>
          </a:xfr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slide(fromTop)">
                                      <p:cBhvr>
                                        <p:cTn id="7" dur="500"/>
                                        <p:tgtEl>
                                          <p:spTgt spid="10445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4455">
                                            <p:txEl>
                                              <p:pRg st="0" end="0"/>
                                            </p:txEl>
                                          </p:spTgt>
                                        </p:tgtEl>
                                        <p:attrNameLst>
                                          <p:attrName>style.visibility</p:attrName>
                                        </p:attrNameLst>
                                      </p:cBhvr>
                                      <p:to>
                                        <p:strVal val="visible"/>
                                      </p:to>
                                    </p:set>
                                    <p:animEffect transition="in" filter="slide(fromLeft)">
                                      <p:cBhvr>
                                        <p:cTn id="12" dur="500"/>
                                        <p:tgtEl>
                                          <p:spTgt spid="104455">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04457"/>
                                        </p:tgtEl>
                                        <p:attrNameLst>
                                          <p:attrName>style.visibility</p:attrName>
                                        </p:attrNameLst>
                                      </p:cBhvr>
                                      <p:to>
                                        <p:strVal val="visible"/>
                                      </p:to>
                                    </p:set>
                                    <p:animEffect transition="in" filter="dissolve">
                                      <p:cBhvr>
                                        <p:cTn id="16" dur="500"/>
                                        <p:tgtEl>
                                          <p:spTgt spid="104457"/>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104458">
                                            <p:txEl>
                                              <p:pRg st="0" end="0"/>
                                            </p:txEl>
                                          </p:spTgt>
                                        </p:tgtEl>
                                        <p:attrNameLst>
                                          <p:attrName>style.visibility</p:attrName>
                                        </p:attrNameLst>
                                      </p:cBhvr>
                                      <p:to>
                                        <p:strVal val="visible"/>
                                      </p:to>
                                    </p:set>
                                    <p:animEffect transition="in" filter="slide(fromLeft)">
                                      <p:cBhvr>
                                        <p:cTn id="21" dur="500"/>
                                        <p:tgtEl>
                                          <p:spTgt spid="1044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autoUpdateAnimBg="0"/>
      <p:bldP spid="104455" grpId="0" build="p" autoUpdateAnimBg="0"/>
      <p:bldP spid="104458"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Footer Placeholder 4"/>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108546" name="Rectangle 2"/>
          <p:cNvSpPr>
            <a:spLocks noGrp="1" noChangeArrowheads="1"/>
          </p:cNvSpPr>
          <p:nvPr>
            <p:ph type="title" idx="4294967295"/>
          </p:nvPr>
        </p:nvSpPr>
        <p:spPr>
          <a:xfrm>
            <a:off x="249238" y="73025"/>
            <a:ext cx="8229600" cy="609600"/>
          </a:xfrm>
        </p:spPr>
        <p:txBody>
          <a:bodyPr anchorCtr="0"/>
          <a:lstStyle/>
          <a:p>
            <a:r>
              <a:rPr lang="ru-RU"/>
              <a:t>Упражнения для практического занятия</a:t>
            </a:r>
          </a:p>
        </p:txBody>
      </p:sp>
      <p:sp>
        <p:nvSpPr>
          <p:cNvPr id="108547" name="Rectangle 3"/>
          <p:cNvSpPr>
            <a:spLocks noGrp="1" noChangeArrowheads="1"/>
          </p:cNvSpPr>
          <p:nvPr>
            <p:ph type="body" idx="4294967295"/>
          </p:nvPr>
        </p:nvSpPr>
        <p:spPr>
          <a:xfrm>
            <a:off x="276225" y="814388"/>
            <a:ext cx="8905875" cy="3282950"/>
          </a:xfrm>
        </p:spPr>
        <p:txBody>
          <a:bodyPr/>
          <a:lstStyle/>
          <a:p>
            <a:pPr marL="288925" indent="-288925">
              <a:spcAft>
                <a:spcPct val="75000"/>
              </a:spcAft>
              <a:buClr>
                <a:srgbClr val="FF9900"/>
              </a:buClr>
              <a:buFontTx/>
              <a:buAutoNum type="arabicPeriod"/>
            </a:pPr>
            <a:r>
              <a:rPr lang="ru-RU"/>
              <a:t>Вставьте столбец.</a:t>
            </a:r>
          </a:p>
          <a:p>
            <a:pPr marL="288925" indent="-288925">
              <a:spcAft>
                <a:spcPct val="75000"/>
              </a:spcAft>
              <a:buClr>
                <a:srgbClr val="FF9900"/>
              </a:buClr>
              <a:buFontTx/>
              <a:buAutoNum type="arabicPeriod"/>
            </a:pPr>
            <a:r>
              <a:rPr lang="ru-RU"/>
              <a:t>Воспользуйтесь функцией автосуммирования.</a:t>
            </a:r>
          </a:p>
          <a:p>
            <a:pPr marL="288925" indent="-288925">
              <a:spcAft>
                <a:spcPct val="75000"/>
              </a:spcAft>
              <a:buClr>
                <a:srgbClr val="FF9900"/>
              </a:buClr>
              <a:buFontTx/>
              <a:buAutoNum type="arabicPeriod"/>
            </a:pPr>
            <a:r>
              <a:rPr lang="ru-RU"/>
              <a:t>Добавьте колонтитулы. </a:t>
            </a:r>
          </a:p>
          <a:p>
            <a:pPr marL="288925" indent="-288925">
              <a:spcAft>
                <a:spcPct val="75000"/>
              </a:spcAft>
              <a:buClr>
                <a:srgbClr val="FF9900"/>
              </a:buClr>
              <a:buFontTx/>
              <a:buAutoNum type="arabicPeriod"/>
            </a:pPr>
            <a:r>
              <a:rPr lang="ru-RU"/>
              <a:t>Завершите оформление таблицы. </a:t>
            </a:r>
          </a:p>
          <a:p>
            <a:pPr marL="288925" indent="-288925">
              <a:spcAft>
                <a:spcPct val="75000"/>
              </a:spcAft>
              <a:buClr>
                <a:srgbClr val="FF9900"/>
              </a:buClr>
              <a:buFontTx/>
              <a:buAutoNum type="arabicPeriod"/>
            </a:pPr>
            <a:r>
              <a:rPr lang="ru-RU"/>
              <a:t>Изучите параметры печати. </a:t>
            </a:r>
          </a:p>
        </p:txBody>
      </p:sp>
      <p:sp>
        <p:nvSpPr>
          <p:cNvPr id="108548" name="Rectangle 4"/>
          <p:cNvSpPr>
            <a:spLocks noChangeArrowheads="1"/>
          </p:cNvSpPr>
          <p:nvPr/>
        </p:nvSpPr>
        <p:spPr bwMode="auto">
          <a:xfrm>
            <a:off x="293688" y="4622800"/>
            <a:ext cx="8431212" cy="755650"/>
          </a:xfrm>
          <a:prstGeom prst="rect">
            <a:avLst/>
          </a:prstGeom>
          <a:noFill/>
          <a:ln w="9525">
            <a:noFill/>
            <a:miter lim="800000"/>
            <a:headEnd/>
            <a:tailEnd/>
          </a:ln>
        </p:spPr>
        <p:txBody>
          <a:bodyPr/>
          <a:lstStyle/>
          <a:p>
            <a:pPr>
              <a:spcBef>
                <a:spcPct val="20000"/>
              </a:spcBef>
              <a:spcAft>
                <a:spcPct val="45000"/>
              </a:spcAft>
            </a:pPr>
            <a:r>
              <a:rPr lang="ru-RU" sz="2000">
                <a:hlinkClick r:id="rId3"/>
              </a:rPr>
              <a:t>Интерактивное практическое задание</a:t>
            </a:r>
            <a:r>
              <a:rPr lang="ru-RU" sz="2000"/>
              <a:t> (требуется Excel 2007)</a:t>
            </a:r>
          </a:p>
        </p:txBody>
      </p:sp>
    </p:spTree>
  </p:cSld>
  <p:clrMapOvr>
    <a:masterClrMapping/>
  </p:clrMapOvr>
  <p:transition spd="med">
    <p:wipe dir="d"/>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3"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110594" name="Rectangle 2"/>
          <p:cNvSpPr>
            <a:spLocks noGrp="1" noChangeArrowheads="1"/>
          </p:cNvSpPr>
          <p:nvPr>
            <p:ph type="title" idx="4294967295"/>
          </p:nvPr>
        </p:nvSpPr>
        <p:spPr>
          <a:xfrm>
            <a:off x="249238" y="73025"/>
            <a:ext cx="8229600" cy="609600"/>
          </a:xfrm>
        </p:spPr>
        <p:txBody>
          <a:bodyPr anchorCtr="0"/>
          <a:lstStyle/>
          <a:p>
            <a:r>
              <a:rPr lang="ru-RU"/>
              <a:t>Тест 2, вопрос 1</a:t>
            </a:r>
          </a:p>
        </p:txBody>
      </p:sp>
      <p:sp>
        <p:nvSpPr>
          <p:cNvPr id="118787" name="Rectangle 3"/>
          <p:cNvSpPr>
            <a:spLocks noGrp="1" noChangeArrowheads="1"/>
          </p:cNvSpPr>
          <p:nvPr>
            <p:ph type="body" sz="half" idx="4294967295"/>
          </p:nvPr>
        </p:nvSpPr>
        <p:spPr>
          <a:xfrm>
            <a:off x="257175" y="815975"/>
            <a:ext cx="7685088" cy="1189038"/>
          </a:xfrm>
        </p:spPr>
        <p:txBody>
          <a:bodyPr/>
          <a:lstStyle/>
          <a:p>
            <a:pPr marL="0" indent="0">
              <a:spcAft>
                <a:spcPct val="75000"/>
              </a:spcAft>
              <a:buFont typeface="Wingdings" pitchFamily="2" charset="2"/>
              <a:buNone/>
            </a:pPr>
            <a:r>
              <a:rPr lang="ru-RU" b="1"/>
              <a:t>Чтобы вставить новый столбец, надо воспользоваться командами группы «Ячейки» на вкладке «Главная». (Выберите один вариант ответа).</a:t>
            </a:r>
          </a:p>
        </p:txBody>
      </p:sp>
      <p:sp>
        <p:nvSpPr>
          <p:cNvPr id="118788" name="Rectangle 4"/>
          <p:cNvSpPr>
            <a:spLocks noChangeArrowheads="1"/>
          </p:cNvSpPr>
          <p:nvPr/>
        </p:nvSpPr>
        <p:spPr bwMode="auto">
          <a:xfrm>
            <a:off x="242888" y="2344738"/>
            <a:ext cx="7624762" cy="3105150"/>
          </a:xfrm>
          <a:prstGeom prst="rect">
            <a:avLst/>
          </a:prstGeom>
          <a:noFill/>
          <a:ln w="9525">
            <a:noFill/>
            <a:miter lim="800000"/>
            <a:headEnd/>
            <a:tailEnd/>
          </a:ln>
        </p:spPr>
        <p:txBody>
          <a:bodyPr/>
          <a:lstStyle/>
          <a:p>
            <a:pPr marL="401638" indent="-401638">
              <a:spcBef>
                <a:spcPct val="20000"/>
              </a:spcBef>
              <a:spcAft>
                <a:spcPct val="75000"/>
              </a:spcAft>
              <a:buFontTx/>
              <a:buAutoNum type="arabicPeriod"/>
            </a:pPr>
            <a:r>
              <a:rPr lang="ru-RU" sz="2000"/>
              <a:t>Да</a:t>
            </a:r>
          </a:p>
          <a:p>
            <a:pPr marL="401638" indent="-401638">
              <a:spcBef>
                <a:spcPct val="20000"/>
              </a:spcBef>
              <a:spcAft>
                <a:spcPct val="75000"/>
              </a:spcAft>
              <a:buFontTx/>
              <a:buAutoNum type="arabicPeriod"/>
            </a:pPr>
            <a:r>
              <a:rPr lang="ru-RU" sz="2000"/>
              <a:t>Нет</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slide(fromTop)">
                                      <p:cBhvr>
                                        <p:cTn id="7" dur="500"/>
                                        <p:tgtEl>
                                          <p:spTgt spid="118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8788">
                                            <p:txEl>
                                              <p:pRg st="0" end="0"/>
                                            </p:txEl>
                                          </p:spTgt>
                                        </p:tgtEl>
                                        <p:attrNameLst>
                                          <p:attrName>style.visibility</p:attrName>
                                        </p:attrNameLst>
                                      </p:cBhvr>
                                      <p:to>
                                        <p:strVal val="visible"/>
                                      </p:to>
                                    </p:set>
                                    <p:animEffect transition="in" filter="slide(fromLeft)">
                                      <p:cBhvr>
                                        <p:cTn id="12" dur="500"/>
                                        <p:tgtEl>
                                          <p:spTgt spid="11878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18788">
                                            <p:txEl>
                                              <p:pRg st="1" end="1"/>
                                            </p:txEl>
                                          </p:spTgt>
                                        </p:tgtEl>
                                        <p:attrNameLst>
                                          <p:attrName>style.visibility</p:attrName>
                                        </p:attrNameLst>
                                      </p:cBhvr>
                                      <p:to>
                                        <p:strVal val="visible"/>
                                      </p:to>
                                    </p:set>
                                    <p:animEffect transition="in" filter="slide(fromLeft)">
                                      <p:cBhvr>
                                        <p:cTn id="17" dur="500"/>
                                        <p:tgtEl>
                                          <p:spTgt spid="1187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autoUpdateAnimBg="0" advAuto="0"/>
      <p:bldP spid="118788"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1"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112642" name="Rectangle 2"/>
          <p:cNvSpPr>
            <a:spLocks noGrp="1" noChangeArrowheads="1"/>
          </p:cNvSpPr>
          <p:nvPr>
            <p:ph type="title" idx="4294967295"/>
          </p:nvPr>
        </p:nvSpPr>
        <p:spPr>
          <a:xfrm>
            <a:off x="249238" y="73025"/>
            <a:ext cx="8229600" cy="609600"/>
          </a:xfrm>
        </p:spPr>
        <p:txBody>
          <a:bodyPr anchorCtr="0"/>
          <a:lstStyle/>
          <a:p>
            <a:r>
              <a:rPr lang="ru-RU"/>
              <a:t>Тест 2, вопрос 1, ответ:</a:t>
            </a:r>
          </a:p>
        </p:txBody>
      </p:sp>
      <p:sp>
        <p:nvSpPr>
          <p:cNvPr id="120835" name="Rectangle 3"/>
          <p:cNvSpPr>
            <a:spLocks noGrp="1" noChangeArrowheads="1"/>
          </p:cNvSpPr>
          <p:nvPr>
            <p:ph sz="half" idx="4294967295"/>
          </p:nvPr>
        </p:nvSpPr>
        <p:spPr>
          <a:xfrm>
            <a:off x="271463" y="798513"/>
            <a:ext cx="8350250" cy="703262"/>
          </a:xfrm>
        </p:spPr>
        <p:txBody>
          <a:bodyPr/>
          <a:lstStyle/>
          <a:p>
            <a:pPr marL="0" indent="0">
              <a:spcAft>
                <a:spcPct val="75000"/>
              </a:spcAft>
              <a:buFont typeface="Wingdings" pitchFamily="2" charset="2"/>
              <a:buNone/>
            </a:pPr>
            <a:r>
              <a:rPr lang="ru-RU"/>
              <a:t>Да</a:t>
            </a:r>
          </a:p>
        </p:txBody>
      </p:sp>
      <p:sp>
        <p:nvSpPr>
          <p:cNvPr id="120836" name="Rectangle 4"/>
          <p:cNvSpPr>
            <a:spLocks noChangeArrowheads="1"/>
          </p:cNvSpPr>
          <p:nvPr/>
        </p:nvSpPr>
        <p:spPr bwMode="auto">
          <a:xfrm>
            <a:off x="265113" y="2000250"/>
            <a:ext cx="8350250" cy="1171575"/>
          </a:xfrm>
          <a:prstGeom prst="rect">
            <a:avLst/>
          </a:prstGeom>
          <a:noFill/>
          <a:ln w="9525">
            <a:noFill/>
            <a:miter lim="800000"/>
            <a:headEnd/>
            <a:tailEnd/>
          </a:ln>
        </p:spPr>
        <p:txBody>
          <a:bodyPr/>
          <a:lstStyle/>
          <a:p>
            <a:pPr>
              <a:spcBef>
                <a:spcPct val="20000"/>
              </a:spcBef>
              <a:spcAft>
                <a:spcPct val="75000"/>
              </a:spcAft>
            </a:pPr>
            <a:r>
              <a:rPr lang="ru-RU" sz="2000"/>
              <a:t>Затем щелкните стрелку рядом с полем </a:t>
            </a:r>
            <a:r>
              <a:rPr lang="ru-RU" sz="2000" b="1"/>
              <a:t>Вставка</a:t>
            </a:r>
            <a:r>
              <a:rPr lang="ru-RU" sz="2000"/>
              <a:t> и выберите команду </a:t>
            </a:r>
            <a:r>
              <a:rPr lang="ru-RU" sz="2000" b="1"/>
              <a:t>Вставить столбцы листа</a:t>
            </a:r>
            <a:r>
              <a:rPr lang="ru-RU" sz="2000"/>
              <a:t>.</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0835"/>
                                        </p:tgtEl>
                                        <p:attrNameLst>
                                          <p:attrName>style.visibility</p:attrName>
                                        </p:attrNameLst>
                                      </p:cBhvr>
                                      <p:to>
                                        <p:strVal val="visible"/>
                                      </p:to>
                                    </p:set>
                                    <p:anim calcmode="lin" valueType="num">
                                      <p:cBhvr>
                                        <p:cTn id="7" dur="500" fill="hold"/>
                                        <p:tgtEl>
                                          <p:spTgt spid="120835"/>
                                        </p:tgtEl>
                                        <p:attrNameLst>
                                          <p:attrName>ppt_w</p:attrName>
                                        </p:attrNameLst>
                                      </p:cBhvr>
                                      <p:tavLst>
                                        <p:tav tm="0">
                                          <p:val>
                                            <p:fltVal val="0"/>
                                          </p:val>
                                        </p:tav>
                                        <p:tav tm="100000">
                                          <p:val>
                                            <p:strVal val="#ppt_w"/>
                                          </p:val>
                                        </p:tav>
                                      </p:tavLst>
                                    </p:anim>
                                    <p:anim calcmode="lin" valueType="num">
                                      <p:cBhvr>
                                        <p:cTn id="8" dur="500" fill="hold"/>
                                        <p:tgtEl>
                                          <p:spTgt spid="12083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0836"/>
                                        </p:tgtEl>
                                        <p:attrNameLst>
                                          <p:attrName>style.visibility</p:attrName>
                                        </p:attrNameLst>
                                      </p:cBhvr>
                                      <p:to>
                                        <p:strVal val="visible"/>
                                      </p:to>
                                    </p:set>
                                    <p:animEffect transition="in" filter="slide(fromBottom)">
                                      <p:cBhvr>
                                        <p:cTn id="13" dur="500"/>
                                        <p:tgtEl>
                                          <p:spTgt spid="120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autoUpdateAnimBg="0"/>
      <p:bldP spid="120836"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89"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114690" name="Rectangle 2"/>
          <p:cNvSpPr>
            <a:spLocks noGrp="1" noChangeArrowheads="1"/>
          </p:cNvSpPr>
          <p:nvPr>
            <p:ph type="title" idx="4294967295"/>
          </p:nvPr>
        </p:nvSpPr>
        <p:spPr>
          <a:xfrm>
            <a:off x="249238" y="73025"/>
            <a:ext cx="8229600" cy="609600"/>
          </a:xfrm>
        </p:spPr>
        <p:txBody>
          <a:bodyPr anchorCtr="0"/>
          <a:lstStyle/>
          <a:p>
            <a:r>
              <a:rPr lang="ru-RU"/>
              <a:t>Тест 2, вопрос 2</a:t>
            </a:r>
          </a:p>
        </p:txBody>
      </p:sp>
      <p:sp>
        <p:nvSpPr>
          <p:cNvPr id="122883" name="Rectangle 3"/>
          <p:cNvSpPr>
            <a:spLocks noGrp="1" noChangeArrowheads="1"/>
          </p:cNvSpPr>
          <p:nvPr>
            <p:ph type="body" sz="half" idx="4294967295"/>
          </p:nvPr>
        </p:nvSpPr>
        <p:spPr>
          <a:xfrm>
            <a:off x="277813" y="815975"/>
            <a:ext cx="7685087" cy="1189038"/>
          </a:xfrm>
        </p:spPr>
        <p:txBody>
          <a:bodyPr/>
          <a:lstStyle/>
          <a:p>
            <a:pPr marL="0" indent="0">
              <a:spcAft>
                <a:spcPct val="75000"/>
              </a:spcAft>
              <a:buFont typeface="Wingdings" pitchFamily="2" charset="2"/>
              <a:buNone/>
            </a:pPr>
            <a:r>
              <a:rPr lang="ru-RU" b="1"/>
              <a:t>Какую кнопку нужно нажать, чтобы получить доступ к командам, позволяющим открывать и закрывать файлы? (Выберите один вариант ответа).</a:t>
            </a:r>
          </a:p>
        </p:txBody>
      </p:sp>
      <p:sp>
        <p:nvSpPr>
          <p:cNvPr id="122884" name="Rectangle 4"/>
          <p:cNvSpPr>
            <a:spLocks noChangeArrowheads="1"/>
          </p:cNvSpPr>
          <p:nvPr/>
        </p:nvSpPr>
        <p:spPr bwMode="auto">
          <a:xfrm>
            <a:off x="263525" y="3363913"/>
            <a:ext cx="7624763" cy="3105150"/>
          </a:xfrm>
          <a:prstGeom prst="rect">
            <a:avLst/>
          </a:prstGeom>
          <a:noFill/>
          <a:ln w="9525">
            <a:noFill/>
            <a:miter lim="800000"/>
            <a:headEnd/>
            <a:tailEnd/>
          </a:ln>
        </p:spPr>
        <p:txBody>
          <a:bodyPr/>
          <a:lstStyle/>
          <a:p>
            <a:pPr marL="401638" indent="-401638">
              <a:spcBef>
                <a:spcPct val="20000"/>
              </a:spcBef>
              <a:spcAft>
                <a:spcPct val="75000"/>
              </a:spcAft>
              <a:buFontTx/>
              <a:buAutoNum type="arabicPeriod"/>
            </a:pPr>
            <a:r>
              <a:rPr lang="ru-RU" sz="2000"/>
              <a:t>На первой вкладке. </a:t>
            </a:r>
          </a:p>
          <a:p>
            <a:pPr marL="401638" indent="-401638">
              <a:spcBef>
                <a:spcPct val="20000"/>
              </a:spcBef>
              <a:spcAft>
                <a:spcPct val="75000"/>
              </a:spcAft>
              <a:buFontTx/>
              <a:buAutoNum type="arabicPeriod"/>
            </a:pPr>
            <a:r>
              <a:rPr lang="ru-RU" sz="2000"/>
              <a:t>В верхнем левом углу окна. </a:t>
            </a:r>
          </a:p>
          <a:p>
            <a:pPr marL="401638" indent="-401638">
              <a:spcBef>
                <a:spcPct val="20000"/>
              </a:spcBef>
              <a:spcAft>
                <a:spcPct val="75000"/>
              </a:spcAft>
              <a:buFontTx/>
              <a:buAutoNum type="arabicPeriod"/>
            </a:pPr>
            <a:r>
              <a:rPr lang="ru-RU" sz="2000"/>
              <a:t>Под лентой.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slide(fromTop)">
                                      <p:cBhvr>
                                        <p:cTn id="7" dur="500"/>
                                        <p:tgtEl>
                                          <p:spTgt spid="122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22884">
                                            <p:txEl>
                                              <p:pRg st="0" end="0"/>
                                            </p:txEl>
                                          </p:spTgt>
                                        </p:tgtEl>
                                        <p:attrNameLst>
                                          <p:attrName>style.visibility</p:attrName>
                                        </p:attrNameLst>
                                      </p:cBhvr>
                                      <p:to>
                                        <p:strVal val="visible"/>
                                      </p:to>
                                    </p:set>
                                    <p:animEffect transition="in" filter="slide(fromLeft)">
                                      <p:cBhvr>
                                        <p:cTn id="12" dur="500"/>
                                        <p:tgtEl>
                                          <p:spTgt spid="1228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22884">
                                            <p:txEl>
                                              <p:pRg st="1" end="1"/>
                                            </p:txEl>
                                          </p:spTgt>
                                        </p:tgtEl>
                                        <p:attrNameLst>
                                          <p:attrName>style.visibility</p:attrName>
                                        </p:attrNameLst>
                                      </p:cBhvr>
                                      <p:to>
                                        <p:strVal val="visible"/>
                                      </p:to>
                                    </p:set>
                                    <p:animEffect transition="in" filter="slide(fromLeft)">
                                      <p:cBhvr>
                                        <p:cTn id="17" dur="500"/>
                                        <p:tgtEl>
                                          <p:spTgt spid="12288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22884">
                                            <p:txEl>
                                              <p:pRg st="2" end="2"/>
                                            </p:txEl>
                                          </p:spTgt>
                                        </p:tgtEl>
                                        <p:attrNameLst>
                                          <p:attrName>style.visibility</p:attrName>
                                        </p:attrNameLst>
                                      </p:cBhvr>
                                      <p:to>
                                        <p:strVal val="visible"/>
                                      </p:to>
                                    </p:set>
                                    <p:animEffect transition="in" filter="slide(fromLeft)">
                                      <p:cBhvr>
                                        <p:cTn id="22" dur="500"/>
                                        <p:tgtEl>
                                          <p:spTgt spid="1228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advAuto="0"/>
      <p:bldP spid="122884"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7"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116738" name="Rectangle 2"/>
          <p:cNvSpPr>
            <a:spLocks noGrp="1" noChangeArrowheads="1"/>
          </p:cNvSpPr>
          <p:nvPr>
            <p:ph type="title" idx="4294967295"/>
          </p:nvPr>
        </p:nvSpPr>
        <p:spPr>
          <a:xfrm>
            <a:off x="249238" y="73025"/>
            <a:ext cx="8229600" cy="609600"/>
          </a:xfrm>
        </p:spPr>
        <p:txBody>
          <a:bodyPr anchorCtr="0"/>
          <a:lstStyle/>
          <a:p>
            <a:r>
              <a:rPr lang="ru-RU"/>
              <a:t>Тест 2, вопрос 2, ответ:</a:t>
            </a:r>
          </a:p>
        </p:txBody>
      </p:sp>
      <p:sp>
        <p:nvSpPr>
          <p:cNvPr id="124931" name="Rectangle 3"/>
          <p:cNvSpPr>
            <a:spLocks noGrp="1" noChangeArrowheads="1"/>
          </p:cNvSpPr>
          <p:nvPr>
            <p:ph sz="half" idx="4294967295"/>
          </p:nvPr>
        </p:nvSpPr>
        <p:spPr>
          <a:xfrm>
            <a:off x="261938" y="836613"/>
            <a:ext cx="8350250" cy="703262"/>
          </a:xfrm>
        </p:spPr>
        <p:txBody>
          <a:bodyPr/>
          <a:lstStyle/>
          <a:p>
            <a:pPr marL="0" indent="0">
              <a:spcAft>
                <a:spcPct val="75000"/>
              </a:spcAft>
              <a:buFont typeface="Wingdings" pitchFamily="2" charset="2"/>
              <a:buNone/>
            </a:pPr>
            <a:r>
              <a:rPr lang="ru-RU"/>
              <a:t>В верхнем левом углу окна.</a:t>
            </a:r>
          </a:p>
        </p:txBody>
      </p:sp>
      <p:sp>
        <p:nvSpPr>
          <p:cNvPr id="124932" name="Rectangle 4"/>
          <p:cNvSpPr>
            <a:spLocks noChangeArrowheads="1"/>
          </p:cNvSpPr>
          <p:nvPr/>
        </p:nvSpPr>
        <p:spPr bwMode="auto">
          <a:xfrm>
            <a:off x="273050" y="2082800"/>
            <a:ext cx="8350250" cy="1171575"/>
          </a:xfrm>
          <a:prstGeom prst="rect">
            <a:avLst/>
          </a:prstGeom>
          <a:noFill/>
          <a:ln w="9525">
            <a:noFill/>
            <a:miter lim="800000"/>
            <a:headEnd/>
            <a:tailEnd/>
          </a:ln>
        </p:spPr>
        <p:txBody>
          <a:bodyPr/>
          <a:lstStyle/>
          <a:p>
            <a:pPr>
              <a:spcBef>
                <a:spcPct val="20000"/>
              </a:spcBef>
              <a:spcAft>
                <a:spcPct val="75000"/>
              </a:spcAft>
            </a:pPr>
            <a:r>
              <a:rPr lang="ru-RU" sz="2000"/>
              <a:t>Щелкните большую круглую кнопку </a:t>
            </a:r>
            <a:r>
              <a:rPr lang="ru-RU" sz="2000" b="1"/>
              <a:t>Microsoft Office</a:t>
            </a:r>
            <a:r>
              <a:rPr lang="ru-RU" sz="2000"/>
              <a:t> в верхнем левом углу.</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4931"/>
                                        </p:tgtEl>
                                        <p:attrNameLst>
                                          <p:attrName>style.visibility</p:attrName>
                                        </p:attrNameLst>
                                      </p:cBhvr>
                                      <p:to>
                                        <p:strVal val="visible"/>
                                      </p:to>
                                    </p:set>
                                    <p:anim calcmode="lin" valueType="num">
                                      <p:cBhvr>
                                        <p:cTn id="7" dur="500" fill="hold"/>
                                        <p:tgtEl>
                                          <p:spTgt spid="124931"/>
                                        </p:tgtEl>
                                        <p:attrNameLst>
                                          <p:attrName>ppt_w</p:attrName>
                                        </p:attrNameLst>
                                      </p:cBhvr>
                                      <p:tavLst>
                                        <p:tav tm="0">
                                          <p:val>
                                            <p:fltVal val="0"/>
                                          </p:val>
                                        </p:tav>
                                        <p:tav tm="100000">
                                          <p:val>
                                            <p:strVal val="#ppt_w"/>
                                          </p:val>
                                        </p:tav>
                                      </p:tavLst>
                                    </p:anim>
                                    <p:anim calcmode="lin" valueType="num">
                                      <p:cBhvr>
                                        <p:cTn id="8" dur="500" fill="hold"/>
                                        <p:tgtEl>
                                          <p:spTgt spid="12493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4932"/>
                                        </p:tgtEl>
                                        <p:attrNameLst>
                                          <p:attrName>style.visibility</p:attrName>
                                        </p:attrNameLst>
                                      </p:cBhvr>
                                      <p:to>
                                        <p:strVal val="visible"/>
                                      </p:to>
                                    </p:set>
                                    <p:animEffect transition="in" filter="slide(fromBottom)">
                                      <p:cBhvr>
                                        <p:cTn id="13" dur="500"/>
                                        <p:tgtEl>
                                          <p:spTgt spid="124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autoUpdateAnimBg="0"/>
      <p:bldP spid="124932"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5"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118786" name="Rectangle 2"/>
          <p:cNvSpPr>
            <a:spLocks noGrp="1" noChangeArrowheads="1"/>
          </p:cNvSpPr>
          <p:nvPr>
            <p:ph type="title" idx="4294967295"/>
          </p:nvPr>
        </p:nvSpPr>
        <p:spPr>
          <a:xfrm>
            <a:off x="249238" y="73025"/>
            <a:ext cx="8229600" cy="609600"/>
          </a:xfrm>
        </p:spPr>
        <p:txBody>
          <a:bodyPr anchorCtr="0"/>
          <a:lstStyle/>
          <a:p>
            <a:r>
              <a:rPr lang="ru-RU"/>
              <a:t>Тест 2, вопрос 3</a:t>
            </a:r>
          </a:p>
        </p:txBody>
      </p:sp>
      <p:sp>
        <p:nvSpPr>
          <p:cNvPr id="126979" name="Rectangle 3"/>
          <p:cNvSpPr>
            <a:spLocks noGrp="1" noChangeArrowheads="1"/>
          </p:cNvSpPr>
          <p:nvPr>
            <p:ph type="body" sz="half" idx="4294967295"/>
          </p:nvPr>
        </p:nvSpPr>
        <p:spPr>
          <a:xfrm>
            <a:off x="260350" y="815975"/>
            <a:ext cx="8883650" cy="1189038"/>
          </a:xfrm>
        </p:spPr>
        <p:txBody>
          <a:bodyPr/>
          <a:lstStyle/>
          <a:p>
            <a:pPr marL="0" indent="0">
              <a:spcAft>
                <a:spcPct val="75000"/>
              </a:spcAft>
              <a:buFont typeface="Wingdings" pitchFamily="2" charset="2"/>
              <a:buNone/>
            </a:pPr>
            <a:r>
              <a:rPr lang="ru-RU" b="1"/>
              <a:t>Требуется добавить верхний колонтитул в лист в режиме разметки страницы, но нужные команды не видны. Чтобы их увидеть, следует щелкнуть область с надписью «Верхний колонтитул» или «Нижний колонтитул».(Выберите один вариант ответа). </a:t>
            </a:r>
          </a:p>
        </p:txBody>
      </p:sp>
      <p:sp>
        <p:nvSpPr>
          <p:cNvPr id="126980" name="Rectangle 4"/>
          <p:cNvSpPr>
            <a:spLocks noChangeArrowheads="1"/>
          </p:cNvSpPr>
          <p:nvPr/>
        </p:nvSpPr>
        <p:spPr bwMode="auto">
          <a:xfrm>
            <a:off x="242888" y="2393950"/>
            <a:ext cx="7624762" cy="3105150"/>
          </a:xfrm>
          <a:prstGeom prst="rect">
            <a:avLst/>
          </a:prstGeom>
          <a:noFill/>
          <a:ln w="9525">
            <a:noFill/>
            <a:miter lim="800000"/>
            <a:headEnd/>
            <a:tailEnd/>
          </a:ln>
        </p:spPr>
        <p:txBody>
          <a:bodyPr/>
          <a:lstStyle/>
          <a:p>
            <a:pPr marL="401638" indent="-401638">
              <a:spcBef>
                <a:spcPct val="20000"/>
              </a:spcBef>
              <a:spcAft>
                <a:spcPct val="75000"/>
              </a:spcAft>
              <a:buFontTx/>
              <a:buAutoNum type="arabicPeriod"/>
            </a:pPr>
            <a:r>
              <a:rPr lang="ru-RU" sz="2000"/>
              <a:t>Да</a:t>
            </a:r>
          </a:p>
          <a:p>
            <a:pPr marL="401638" indent="-401638">
              <a:spcBef>
                <a:spcPct val="20000"/>
              </a:spcBef>
              <a:spcAft>
                <a:spcPct val="75000"/>
              </a:spcAft>
              <a:buFontTx/>
              <a:buAutoNum type="arabicPeriod"/>
            </a:pPr>
            <a:r>
              <a:rPr lang="ru-RU" sz="2000"/>
              <a:t>Нет</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slide(fromTop)">
                                      <p:cBhvr>
                                        <p:cTn id="7" dur="500"/>
                                        <p:tgtEl>
                                          <p:spTgt spid="1269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26980">
                                            <p:txEl>
                                              <p:pRg st="0" end="0"/>
                                            </p:txEl>
                                          </p:spTgt>
                                        </p:tgtEl>
                                        <p:attrNameLst>
                                          <p:attrName>style.visibility</p:attrName>
                                        </p:attrNameLst>
                                      </p:cBhvr>
                                      <p:to>
                                        <p:strVal val="visible"/>
                                      </p:to>
                                    </p:set>
                                    <p:animEffect transition="in" filter="slide(fromLeft)">
                                      <p:cBhvr>
                                        <p:cTn id="12" dur="500"/>
                                        <p:tgtEl>
                                          <p:spTgt spid="12698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26980">
                                            <p:txEl>
                                              <p:pRg st="1" end="1"/>
                                            </p:txEl>
                                          </p:spTgt>
                                        </p:tgtEl>
                                        <p:attrNameLst>
                                          <p:attrName>style.visibility</p:attrName>
                                        </p:attrNameLst>
                                      </p:cBhvr>
                                      <p:to>
                                        <p:strVal val="visible"/>
                                      </p:to>
                                    </p:set>
                                    <p:animEffect transition="in" filter="slide(fromLeft)">
                                      <p:cBhvr>
                                        <p:cTn id="17" dur="500"/>
                                        <p:tgtEl>
                                          <p:spTgt spid="1269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autoUpdateAnimBg="0" advAuto="0"/>
      <p:bldP spid="126980"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3"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120834" name="Rectangle 2"/>
          <p:cNvSpPr>
            <a:spLocks noGrp="1" noChangeArrowheads="1"/>
          </p:cNvSpPr>
          <p:nvPr>
            <p:ph type="title" idx="4294967295"/>
          </p:nvPr>
        </p:nvSpPr>
        <p:spPr>
          <a:xfrm>
            <a:off x="249238" y="73025"/>
            <a:ext cx="8229600" cy="609600"/>
          </a:xfrm>
        </p:spPr>
        <p:txBody>
          <a:bodyPr anchorCtr="0"/>
          <a:lstStyle/>
          <a:p>
            <a:r>
              <a:rPr lang="ru-RU"/>
              <a:t>Тест 2, вопрос 3, ответ:</a:t>
            </a:r>
          </a:p>
        </p:txBody>
      </p:sp>
      <p:sp>
        <p:nvSpPr>
          <p:cNvPr id="129027" name="Rectangle 3"/>
          <p:cNvSpPr>
            <a:spLocks noGrp="1" noChangeArrowheads="1"/>
          </p:cNvSpPr>
          <p:nvPr>
            <p:ph sz="half" idx="4294967295"/>
          </p:nvPr>
        </p:nvSpPr>
        <p:spPr>
          <a:xfrm>
            <a:off x="244475" y="808038"/>
            <a:ext cx="8350250" cy="703262"/>
          </a:xfrm>
        </p:spPr>
        <p:txBody>
          <a:bodyPr/>
          <a:lstStyle/>
          <a:p>
            <a:pPr marL="0" indent="0">
              <a:spcAft>
                <a:spcPct val="75000"/>
              </a:spcAft>
              <a:buFont typeface="Wingdings" pitchFamily="2" charset="2"/>
              <a:buNone/>
            </a:pPr>
            <a:r>
              <a:rPr lang="ru-RU"/>
              <a:t>Да</a:t>
            </a:r>
          </a:p>
        </p:txBody>
      </p:sp>
      <p:sp>
        <p:nvSpPr>
          <p:cNvPr id="129028" name="Rectangle 4"/>
          <p:cNvSpPr>
            <a:spLocks noChangeArrowheads="1"/>
          </p:cNvSpPr>
          <p:nvPr/>
        </p:nvSpPr>
        <p:spPr bwMode="auto">
          <a:xfrm>
            <a:off x="273050" y="2124075"/>
            <a:ext cx="8350250" cy="1171575"/>
          </a:xfrm>
          <a:prstGeom prst="rect">
            <a:avLst/>
          </a:prstGeom>
          <a:noFill/>
          <a:ln w="9525">
            <a:noFill/>
            <a:miter lim="800000"/>
            <a:headEnd/>
            <a:tailEnd/>
          </a:ln>
        </p:spPr>
        <p:txBody>
          <a:bodyPr/>
          <a:lstStyle/>
          <a:p>
            <a:pPr>
              <a:spcBef>
                <a:spcPct val="20000"/>
              </a:spcBef>
              <a:spcAft>
                <a:spcPct val="75000"/>
              </a:spcAft>
            </a:pPr>
            <a:r>
              <a:rPr lang="ru-RU" sz="2000"/>
              <a:t>После этого на ленте появятся вкладки </a:t>
            </a:r>
            <a:r>
              <a:rPr lang="ru-RU" sz="2000" b="1"/>
              <a:t>Работа с колонтитулами</a:t>
            </a:r>
            <a:r>
              <a:rPr lang="ru-RU" sz="2000"/>
              <a:t> и </a:t>
            </a:r>
            <a:r>
              <a:rPr lang="ru-RU" sz="2000" b="1"/>
              <a:t>Конструктор</a:t>
            </a:r>
            <a:r>
              <a:rPr lang="ru-RU" sz="2000"/>
              <a:t>. В них содержатся все команды для работы с колонтитулами.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9027"/>
                                        </p:tgtEl>
                                        <p:attrNameLst>
                                          <p:attrName>style.visibility</p:attrName>
                                        </p:attrNameLst>
                                      </p:cBhvr>
                                      <p:to>
                                        <p:strVal val="visible"/>
                                      </p:to>
                                    </p:set>
                                    <p:anim calcmode="lin" valueType="num">
                                      <p:cBhvr>
                                        <p:cTn id="7" dur="500" fill="hold"/>
                                        <p:tgtEl>
                                          <p:spTgt spid="129027"/>
                                        </p:tgtEl>
                                        <p:attrNameLst>
                                          <p:attrName>ppt_w</p:attrName>
                                        </p:attrNameLst>
                                      </p:cBhvr>
                                      <p:tavLst>
                                        <p:tav tm="0">
                                          <p:val>
                                            <p:fltVal val="0"/>
                                          </p:val>
                                        </p:tav>
                                        <p:tav tm="100000">
                                          <p:val>
                                            <p:strVal val="#ppt_w"/>
                                          </p:val>
                                        </p:tav>
                                      </p:tavLst>
                                    </p:anim>
                                    <p:anim calcmode="lin" valueType="num">
                                      <p:cBhvr>
                                        <p:cTn id="8" dur="500" fill="hold"/>
                                        <p:tgtEl>
                                          <p:spTgt spid="12902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9028"/>
                                        </p:tgtEl>
                                        <p:attrNameLst>
                                          <p:attrName>style.visibility</p:attrName>
                                        </p:attrNameLst>
                                      </p:cBhvr>
                                      <p:to>
                                        <p:strVal val="visible"/>
                                      </p:to>
                                    </p:set>
                                    <p:animEffect transition="in" filter="slide(fromBottom)">
                                      <p:cBhvr>
                                        <p:cTn id="13" dur="500"/>
                                        <p:tgtEl>
                                          <p:spTgt spid="129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autoUpdateAnimBg="0"/>
      <p:bldP spid="129028"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ctrTitle" idx="4294967295"/>
          </p:nvPr>
        </p:nvSpPr>
        <p:spPr>
          <a:xfrm>
            <a:off x="685800" y="2130425"/>
            <a:ext cx="7772400" cy="1470025"/>
          </a:xfrm>
        </p:spPr>
        <p:txBody>
          <a:bodyPr anchorCtr="0"/>
          <a:lstStyle/>
          <a:p>
            <a:r>
              <a:rPr lang="ru-RU" sz="6600">
                <a:solidFill>
                  <a:schemeClr val="tx1"/>
                </a:solidFill>
              </a:rPr>
              <a:t>Урок 3</a:t>
            </a:r>
          </a:p>
        </p:txBody>
      </p:sp>
      <p:sp>
        <p:nvSpPr>
          <p:cNvPr id="65539" name="Rectangle 3"/>
          <p:cNvSpPr>
            <a:spLocks noGrp="1" noChangeArrowheads="1"/>
          </p:cNvSpPr>
          <p:nvPr>
            <p:ph type="subTitle" idx="4294967295"/>
          </p:nvPr>
        </p:nvSpPr>
        <p:spPr>
          <a:xfrm>
            <a:off x="1454150" y="4276725"/>
            <a:ext cx="6246813" cy="1579563"/>
          </a:xfrm>
        </p:spPr>
        <p:txBody>
          <a:bodyPr/>
          <a:lstStyle/>
          <a:p>
            <a:pPr marL="0" indent="0" algn="ctr">
              <a:buFont typeface="Wingdings" pitchFamily="2" charset="2"/>
              <a:buNone/>
            </a:pPr>
            <a:r>
              <a:rPr lang="ru-RU" sz="4400">
                <a:solidFill>
                  <a:srgbClr val="FF9900"/>
                </a:solidFill>
              </a:rPr>
              <a:t>Новый формат файлов</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500" fill="hold"/>
                                        <p:tgtEl>
                                          <p:spTgt spid="65538"/>
                                        </p:tgtEl>
                                        <p:attrNameLst>
                                          <p:attrName>ppt_w</p:attrName>
                                        </p:attrNameLst>
                                      </p:cBhvr>
                                      <p:tavLst>
                                        <p:tav tm="0">
                                          <p:val>
                                            <p:fltVal val="0"/>
                                          </p:val>
                                        </p:tav>
                                        <p:tav tm="100000">
                                          <p:val>
                                            <p:strVal val="#ppt_w"/>
                                          </p:val>
                                        </p:tav>
                                      </p:tavLst>
                                    </p:anim>
                                    <p:anim calcmode="lin" valueType="num">
                                      <p:cBhvr>
                                        <p:cTn id="8" dur="500" fill="hold"/>
                                        <p:tgtEl>
                                          <p:spTgt spid="6553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slide(fromBottom)">
                                      <p:cBhvr>
                                        <p:cTn id="12" dur="500"/>
                                        <p:tgtEl>
                                          <p:spTgt spid="655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utoUpdateAnimBg="0"/>
      <p:bldP spid="65539" grpId="0" build="p"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idx="4294967295"/>
          </p:nvPr>
        </p:nvSpPr>
        <p:spPr>
          <a:xfrm>
            <a:off x="685800" y="2130425"/>
            <a:ext cx="7772400" cy="1470025"/>
          </a:xfrm>
        </p:spPr>
        <p:txBody>
          <a:bodyPr anchorCtr="0"/>
          <a:lstStyle/>
          <a:p>
            <a:r>
              <a:rPr lang="ru-RU" sz="6600">
                <a:solidFill>
                  <a:schemeClr val="tx1"/>
                </a:solidFill>
              </a:rPr>
              <a:t>Урок 1</a:t>
            </a:r>
          </a:p>
        </p:txBody>
      </p:sp>
      <p:sp>
        <p:nvSpPr>
          <p:cNvPr id="18435" name="Rectangle 3"/>
          <p:cNvSpPr>
            <a:spLocks noGrp="1" noChangeArrowheads="1"/>
          </p:cNvSpPr>
          <p:nvPr>
            <p:ph type="subTitle" idx="4294967295"/>
          </p:nvPr>
        </p:nvSpPr>
        <p:spPr>
          <a:xfrm>
            <a:off x="1454150" y="4276725"/>
            <a:ext cx="6246813" cy="1579563"/>
          </a:xfrm>
        </p:spPr>
        <p:txBody>
          <a:bodyPr/>
          <a:lstStyle/>
          <a:p>
            <a:pPr marL="0" indent="0" algn="ctr">
              <a:buFont typeface="Wingdings" pitchFamily="2" charset="2"/>
              <a:buNone/>
            </a:pPr>
            <a:r>
              <a:rPr lang="ru-RU" sz="4400">
                <a:solidFill>
                  <a:srgbClr val="FF9900"/>
                </a:solidFill>
              </a:rPr>
              <a:t>Что изменилось и почему</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slide(fromBottom)">
                                      <p:cBhvr>
                                        <p:cTn id="12"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advAuto="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29"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124930" name="Rectangle 2"/>
          <p:cNvSpPr>
            <a:spLocks noGrp="1" noChangeArrowheads="1"/>
          </p:cNvSpPr>
          <p:nvPr>
            <p:ph type="title" idx="4294967295"/>
          </p:nvPr>
        </p:nvSpPr>
        <p:spPr>
          <a:xfrm>
            <a:off x="506413" y="277813"/>
            <a:ext cx="8027987" cy="1149350"/>
          </a:xfrm>
        </p:spPr>
        <p:txBody>
          <a:bodyPr anchorCtr="0"/>
          <a:lstStyle/>
          <a:p>
            <a:r>
              <a:rPr lang="ru-RU"/>
              <a:t>Новый формат файлов</a:t>
            </a:r>
          </a:p>
        </p:txBody>
      </p:sp>
      <p:sp>
        <p:nvSpPr>
          <p:cNvPr id="131075" name="Rectangle 3"/>
          <p:cNvSpPr>
            <a:spLocks noChangeArrowheads="1"/>
          </p:cNvSpPr>
          <p:nvPr/>
        </p:nvSpPr>
        <p:spPr bwMode="auto">
          <a:xfrm>
            <a:off x="6119813" y="801688"/>
            <a:ext cx="2886075" cy="2960687"/>
          </a:xfrm>
          <a:prstGeom prst="rect">
            <a:avLst/>
          </a:prstGeom>
          <a:noFill/>
          <a:ln w="9525">
            <a:noFill/>
            <a:miter lim="800000"/>
            <a:headEnd/>
            <a:tailEnd/>
          </a:ln>
        </p:spPr>
        <p:txBody>
          <a:bodyPr/>
          <a:lstStyle/>
          <a:p>
            <a:pPr>
              <a:spcBef>
                <a:spcPct val="20000"/>
              </a:spcBef>
              <a:spcAft>
                <a:spcPct val="75000"/>
              </a:spcAft>
            </a:pPr>
            <a:r>
              <a:rPr lang="ru-RU"/>
              <a:t>В Excel появился новый формат файлов.</a:t>
            </a:r>
          </a:p>
          <a:p>
            <a:pPr>
              <a:spcBef>
                <a:spcPct val="20000"/>
              </a:spcBef>
              <a:spcAft>
                <a:spcPct val="75000"/>
              </a:spcAft>
            </a:pPr>
            <a:r>
              <a:rPr lang="ru-RU"/>
              <a:t>Однако сохранилась возможность открывать и изменять книги предыдущих версий и обмениваться файлами с пользователями, у которых отсутствует Excel 2007. </a:t>
            </a:r>
          </a:p>
        </p:txBody>
      </p:sp>
      <p:sp>
        <p:nvSpPr>
          <p:cNvPr id="131077" name="Rectangle 5"/>
          <p:cNvSpPr>
            <a:spLocks noChangeArrowheads="1"/>
          </p:cNvSpPr>
          <p:nvPr/>
        </p:nvSpPr>
        <p:spPr bwMode="auto">
          <a:xfrm>
            <a:off x="277813" y="3994150"/>
            <a:ext cx="7559675" cy="944563"/>
          </a:xfrm>
          <a:prstGeom prst="rect">
            <a:avLst/>
          </a:prstGeom>
          <a:noFill/>
          <a:ln w="9525">
            <a:noFill/>
            <a:miter lim="800000"/>
            <a:headEnd/>
            <a:tailEnd/>
          </a:ln>
        </p:spPr>
        <p:txBody>
          <a:bodyPr/>
          <a:lstStyle/>
          <a:p>
            <a:pPr>
              <a:spcBef>
                <a:spcPct val="20000"/>
              </a:spcBef>
              <a:spcAft>
                <a:spcPct val="75000"/>
              </a:spcAft>
            </a:pPr>
            <a:r>
              <a:rPr lang="ru-RU">
                <a:solidFill>
                  <a:srgbClr val="FFCC00"/>
                </a:solidFill>
              </a:rPr>
              <a:t>Новый формат файлов позволяет повысить безопасность файлов, уменьшить риск повреждения файлов, уменьшить размер файлов, а также добавляет новые возможности. </a:t>
            </a:r>
          </a:p>
        </p:txBody>
      </p:sp>
      <p:sp>
        <p:nvSpPr>
          <p:cNvPr id="124933" name="Line 6"/>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pic>
        <p:nvPicPr>
          <p:cNvPr id="131079" name="Picture 7" descr="Концептуальная схема листа, открытого в Excel 2007 и в Excel 2003"/>
          <p:cNvPicPr>
            <a:picLocks noChangeAspect="1" noChangeArrowheads="1"/>
          </p:cNvPicPr>
          <p:nvPr>
            <p:ph sz="half" idx="4294967295"/>
          </p:nvPr>
        </p:nvPicPr>
        <p:blipFill>
          <a:blip r:embed="rId3"/>
          <a:srcRect/>
          <a:stretch>
            <a:fillRect/>
          </a:stretch>
        </p:blipFill>
        <p:spPr>
          <a:xfrm>
            <a:off x="466725" y="1620838"/>
            <a:ext cx="5481638" cy="2528887"/>
          </a:xfr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31079"/>
                                        </p:tgtEl>
                                        <p:attrNameLst>
                                          <p:attrName>style.visibility</p:attrName>
                                        </p:attrNameLst>
                                      </p:cBhvr>
                                      <p:to>
                                        <p:strVal val="visible"/>
                                      </p:to>
                                    </p:set>
                                    <p:animEffect transition="in" filter="slide(fromTop)">
                                      <p:cBhvr>
                                        <p:cTn id="7" dur="500"/>
                                        <p:tgtEl>
                                          <p:spTgt spid="13107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1075">
                                            <p:txEl>
                                              <p:pRg st="0" end="0"/>
                                            </p:txEl>
                                          </p:spTgt>
                                        </p:tgtEl>
                                        <p:attrNameLst>
                                          <p:attrName>style.visibility</p:attrName>
                                        </p:attrNameLst>
                                      </p:cBhvr>
                                      <p:to>
                                        <p:strVal val="visible"/>
                                      </p:to>
                                    </p:set>
                                    <p:animEffect transition="in" filter="slide(fromTop)">
                                      <p:cBhvr>
                                        <p:cTn id="12" dur="500"/>
                                        <p:tgtEl>
                                          <p:spTgt spid="131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31075">
                                            <p:txEl>
                                              <p:pRg st="1" end="1"/>
                                            </p:txEl>
                                          </p:spTgt>
                                        </p:tgtEl>
                                        <p:attrNameLst>
                                          <p:attrName>style.visibility</p:attrName>
                                        </p:attrNameLst>
                                      </p:cBhvr>
                                      <p:to>
                                        <p:strVal val="visible"/>
                                      </p:to>
                                    </p:set>
                                    <p:animEffect transition="in" filter="slide(fromTop)">
                                      <p:cBhvr>
                                        <p:cTn id="17" dur="500"/>
                                        <p:tgtEl>
                                          <p:spTgt spid="1310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31077">
                                            <p:txEl>
                                              <p:pRg st="0" end="0"/>
                                            </p:txEl>
                                          </p:spTgt>
                                        </p:tgtEl>
                                        <p:attrNameLst>
                                          <p:attrName>style.visibility</p:attrName>
                                        </p:attrNameLst>
                                      </p:cBhvr>
                                      <p:to>
                                        <p:strVal val="visible"/>
                                      </p:to>
                                    </p:set>
                                    <p:animEffect transition="in" filter="slide(fromLeft)">
                                      <p:cBhvr>
                                        <p:cTn id="22" dur="500"/>
                                        <p:tgtEl>
                                          <p:spTgt spid="1310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p:bldP spid="131077"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7"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126978" name="Rectangle 2"/>
          <p:cNvSpPr>
            <a:spLocks noGrp="1" noChangeArrowheads="1"/>
          </p:cNvSpPr>
          <p:nvPr>
            <p:ph type="title" idx="4294967295"/>
          </p:nvPr>
        </p:nvSpPr>
        <p:spPr>
          <a:xfrm>
            <a:off x="274638" y="63500"/>
            <a:ext cx="8904287" cy="614363"/>
          </a:xfrm>
        </p:spPr>
        <p:txBody>
          <a:bodyPr anchorCtr="0"/>
          <a:lstStyle/>
          <a:p>
            <a:r>
              <a:rPr lang="ru-RU"/>
              <a:t>Работа с файлами предыдущих версий</a:t>
            </a:r>
          </a:p>
        </p:txBody>
      </p:sp>
      <p:sp>
        <p:nvSpPr>
          <p:cNvPr id="251907" name="Rectangle 3"/>
          <p:cNvSpPr>
            <a:spLocks noChangeArrowheads="1"/>
          </p:cNvSpPr>
          <p:nvPr/>
        </p:nvSpPr>
        <p:spPr bwMode="auto">
          <a:xfrm>
            <a:off x="6119813" y="819150"/>
            <a:ext cx="2744787" cy="2763838"/>
          </a:xfrm>
          <a:prstGeom prst="rect">
            <a:avLst/>
          </a:prstGeom>
          <a:noFill/>
          <a:ln w="9525">
            <a:noFill/>
            <a:miter lim="800000"/>
            <a:headEnd/>
            <a:tailEnd/>
          </a:ln>
        </p:spPr>
        <p:txBody>
          <a:bodyPr/>
          <a:lstStyle/>
          <a:p>
            <a:pPr>
              <a:spcBef>
                <a:spcPct val="20000"/>
              </a:spcBef>
              <a:spcAft>
                <a:spcPct val="75000"/>
              </a:spcAft>
            </a:pPr>
            <a:r>
              <a:rPr lang="ru-RU" sz="2000"/>
              <a:t>В Excel 2007 можно открывать файлы, созданные в версиях от Excel 95 до Excel 2003. </a:t>
            </a:r>
          </a:p>
        </p:txBody>
      </p:sp>
      <p:sp>
        <p:nvSpPr>
          <p:cNvPr id="126980" name="Line 4"/>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sp>
        <p:nvSpPr>
          <p:cNvPr id="251910" name="Rectangle 6"/>
          <p:cNvSpPr>
            <a:spLocks noChangeArrowheads="1"/>
          </p:cNvSpPr>
          <p:nvPr/>
        </p:nvSpPr>
        <p:spPr bwMode="auto">
          <a:xfrm>
            <a:off x="260350" y="4019550"/>
            <a:ext cx="7127875" cy="1576388"/>
          </a:xfrm>
          <a:prstGeom prst="rect">
            <a:avLst/>
          </a:prstGeom>
          <a:noFill/>
          <a:ln w="9525">
            <a:noFill/>
            <a:miter lim="800000"/>
            <a:headEnd/>
            <a:tailEnd/>
          </a:ln>
        </p:spPr>
        <p:txBody>
          <a:bodyPr/>
          <a:lstStyle/>
          <a:p>
            <a:pPr>
              <a:spcBef>
                <a:spcPct val="20000"/>
              </a:spcBef>
              <a:spcAft>
                <a:spcPct val="75000"/>
              </a:spcAft>
            </a:pPr>
            <a:r>
              <a:rPr lang="ru-RU">
                <a:solidFill>
                  <a:srgbClr val="FFCC00"/>
                </a:solidFill>
              </a:rPr>
              <a:t>Но что делать в том случае, если в организации вы первый, у кого появилось приложение Excel 2007? Если необходимо обмениваться файлами с отделами, где пока нет Excel 2007?</a:t>
            </a:r>
          </a:p>
          <a:p>
            <a:pPr>
              <a:spcBef>
                <a:spcPct val="20000"/>
              </a:spcBef>
              <a:spcAft>
                <a:spcPct val="75000"/>
              </a:spcAft>
            </a:pPr>
            <a:r>
              <a:rPr lang="ru-RU">
                <a:solidFill>
                  <a:srgbClr val="FFCC00"/>
                </a:solidFill>
              </a:rPr>
              <a:t>Не волнуйтесь. Все пользователи могут обмениваться книгами друг с другом. </a:t>
            </a:r>
          </a:p>
        </p:txBody>
      </p:sp>
      <p:pic>
        <p:nvPicPr>
          <p:cNvPr id="251911" name="Picture 7" descr="Концептуальная схема формата файлов Excel"/>
          <p:cNvPicPr>
            <a:picLocks noChangeAspect="1" noChangeArrowheads="1"/>
          </p:cNvPicPr>
          <p:nvPr>
            <p:ph sz="half" idx="4294967295"/>
          </p:nvPr>
        </p:nvPicPr>
        <p:blipFill>
          <a:blip r:embed="rId3"/>
          <a:srcRect/>
          <a:stretch>
            <a:fillRect/>
          </a:stretch>
        </p:blipFill>
        <p:spPr>
          <a:xfrm>
            <a:off x="457200" y="1600200"/>
            <a:ext cx="5516563" cy="2566988"/>
          </a:xfr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51911"/>
                                        </p:tgtEl>
                                        <p:attrNameLst>
                                          <p:attrName>style.visibility</p:attrName>
                                        </p:attrNameLst>
                                      </p:cBhvr>
                                      <p:to>
                                        <p:strVal val="visible"/>
                                      </p:to>
                                    </p:set>
                                    <p:animEffect transition="in" filter="slide(fromTop)">
                                      <p:cBhvr>
                                        <p:cTn id="7" dur="500"/>
                                        <p:tgtEl>
                                          <p:spTgt spid="2519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51907">
                                            <p:txEl>
                                              <p:pRg st="0" end="0"/>
                                            </p:txEl>
                                          </p:spTgt>
                                        </p:tgtEl>
                                        <p:attrNameLst>
                                          <p:attrName>style.visibility</p:attrName>
                                        </p:attrNameLst>
                                      </p:cBhvr>
                                      <p:to>
                                        <p:strVal val="visible"/>
                                      </p:to>
                                    </p:set>
                                    <p:animEffect transition="in" filter="slide(fromTop)">
                                      <p:cBhvr>
                                        <p:cTn id="12" dur="500"/>
                                        <p:tgtEl>
                                          <p:spTgt spid="2519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51910">
                                            <p:txEl>
                                              <p:pRg st="0" end="0"/>
                                            </p:txEl>
                                          </p:spTgt>
                                        </p:tgtEl>
                                        <p:attrNameLst>
                                          <p:attrName>style.visibility</p:attrName>
                                        </p:attrNameLst>
                                      </p:cBhvr>
                                      <p:to>
                                        <p:strVal val="visible"/>
                                      </p:to>
                                    </p:set>
                                    <p:animEffect transition="in" filter="slide(fromLeft)">
                                      <p:cBhvr>
                                        <p:cTn id="17" dur="500"/>
                                        <p:tgtEl>
                                          <p:spTgt spid="2519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51910">
                                            <p:txEl>
                                              <p:pRg st="1" end="1"/>
                                            </p:txEl>
                                          </p:spTgt>
                                        </p:tgtEl>
                                        <p:attrNameLst>
                                          <p:attrName>style.visibility</p:attrName>
                                        </p:attrNameLst>
                                      </p:cBhvr>
                                      <p:to>
                                        <p:strVal val="visible"/>
                                      </p:to>
                                    </p:set>
                                    <p:animEffect transition="in" filter="slide(fromLeft)">
                                      <p:cBhvr>
                                        <p:cTn id="22" dur="500"/>
                                        <p:tgtEl>
                                          <p:spTgt spid="2519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autoUpdateAnimBg="0"/>
      <p:bldP spid="251910"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253954" name="Rectangle 2"/>
          <p:cNvSpPr>
            <a:spLocks noGrp="1" noChangeArrowheads="1"/>
          </p:cNvSpPr>
          <p:nvPr>
            <p:ph type="body" sz="half" idx="4294967295"/>
          </p:nvPr>
        </p:nvSpPr>
        <p:spPr>
          <a:xfrm>
            <a:off x="279400" y="1609725"/>
            <a:ext cx="8529638" cy="3967163"/>
          </a:xfrm>
        </p:spPr>
        <p:txBody>
          <a:bodyPr/>
          <a:lstStyle/>
          <a:p>
            <a:pPr marL="169863" indent="-169863">
              <a:spcAft>
                <a:spcPct val="45000"/>
              </a:spcAft>
            </a:pPr>
            <a:r>
              <a:rPr lang="ru-RU" sz="2800"/>
              <a:t>Старые файлы останутся старыми, пока не выбран другой вариант. </a:t>
            </a:r>
          </a:p>
          <a:p>
            <a:pPr marL="744538" lvl="1" indent="-287338">
              <a:spcAft>
                <a:spcPct val="45000"/>
              </a:spcAft>
            </a:pPr>
            <a:r>
              <a:rPr lang="ru-RU" sz="2400"/>
              <a:t>Excel будет сохранять старый файл в его исходном формате, если не выбран другой параметр. Например, если файл создан в Excel 2003, Excel 2007 по умолчанию сохраняет его в формате Excel 2003.</a:t>
            </a:r>
          </a:p>
          <a:p>
            <a:pPr marL="169863" indent="-169863">
              <a:spcAft>
                <a:spcPct val="45000"/>
              </a:spcAft>
            </a:pPr>
            <a:r>
              <a:rPr lang="ru-RU" sz="2800"/>
              <a:t>Использование новых возможностей приведет к выдаче предупреждения при сохранении файла в более ранней версии.</a:t>
            </a:r>
          </a:p>
          <a:p>
            <a:pPr marL="744538" lvl="1" indent="-287338">
              <a:spcAft>
                <a:spcPct val="45000"/>
              </a:spcAft>
            </a:pPr>
            <a:r>
              <a:rPr lang="ru-RU" sz="2400"/>
              <a:t>Если файл содержит какие-либо возможности Excel 2007, не совместимые со старой версией, при сохранении файла в формате предыдущей версии Excel средство проверки совместимости предупредит об этом. </a:t>
            </a:r>
          </a:p>
        </p:txBody>
      </p:sp>
      <p:sp>
        <p:nvSpPr>
          <p:cNvPr id="129027" name="Rectangle 3"/>
          <p:cNvSpPr>
            <a:spLocks noGrp="1" noChangeArrowheads="1"/>
          </p:cNvSpPr>
          <p:nvPr>
            <p:ph type="title" idx="4294967295"/>
          </p:nvPr>
        </p:nvSpPr>
        <p:spPr>
          <a:xfrm>
            <a:off x="277813" y="55563"/>
            <a:ext cx="8901112" cy="609600"/>
          </a:xfrm>
        </p:spPr>
        <p:txBody>
          <a:bodyPr anchorCtr="0"/>
          <a:lstStyle/>
          <a:p>
            <a:r>
              <a:rPr lang="ru-RU"/>
              <a:t>Работа с файлами предыдущих версий </a:t>
            </a:r>
          </a:p>
        </p:txBody>
      </p:sp>
      <p:sp>
        <p:nvSpPr>
          <p:cNvPr id="253958" name="Rectangle 6"/>
          <p:cNvSpPr>
            <a:spLocks noChangeArrowheads="1"/>
          </p:cNvSpPr>
          <p:nvPr/>
        </p:nvSpPr>
        <p:spPr bwMode="auto">
          <a:xfrm>
            <a:off x="260350" y="801688"/>
            <a:ext cx="8524875" cy="517525"/>
          </a:xfrm>
          <a:prstGeom prst="rect">
            <a:avLst/>
          </a:prstGeom>
          <a:noFill/>
          <a:ln w="9525">
            <a:noFill/>
            <a:miter lim="800000"/>
            <a:headEnd/>
            <a:tailEnd/>
          </a:ln>
        </p:spPr>
        <p:txBody>
          <a:bodyPr/>
          <a:lstStyle/>
          <a:p>
            <a:pPr>
              <a:spcBef>
                <a:spcPct val="20000"/>
              </a:spcBef>
              <a:spcAft>
                <a:spcPct val="75000"/>
              </a:spcAft>
            </a:pPr>
            <a:r>
              <a:rPr lang="ru-RU" sz="2000"/>
              <a:t>Вот как это делается:</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53958">
                                            <p:txEl>
                                              <p:pRg st="0" end="0"/>
                                            </p:txEl>
                                          </p:spTgt>
                                        </p:tgtEl>
                                        <p:attrNameLst>
                                          <p:attrName>style.visibility</p:attrName>
                                        </p:attrNameLst>
                                      </p:cBhvr>
                                      <p:to>
                                        <p:strVal val="visible"/>
                                      </p:to>
                                    </p:set>
                                    <p:animEffect transition="in" filter="slide(fromLeft)">
                                      <p:cBhvr>
                                        <p:cTn id="7" dur="500"/>
                                        <p:tgtEl>
                                          <p:spTgt spid="2539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53954">
                                            <p:txEl>
                                              <p:pRg st="0" end="0"/>
                                            </p:txEl>
                                          </p:spTgt>
                                        </p:tgtEl>
                                        <p:attrNameLst>
                                          <p:attrName>style.visibility</p:attrName>
                                        </p:attrNameLst>
                                      </p:cBhvr>
                                      <p:to>
                                        <p:strVal val="visible"/>
                                      </p:to>
                                    </p:set>
                                    <p:animEffect transition="in" filter="slide(fromLeft)">
                                      <p:cBhvr>
                                        <p:cTn id="12" dur="500"/>
                                        <p:tgtEl>
                                          <p:spTgt spid="25395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53954">
                                            <p:txEl>
                                              <p:pRg st="1" end="1"/>
                                            </p:txEl>
                                          </p:spTgt>
                                        </p:tgtEl>
                                        <p:attrNameLst>
                                          <p:attrName>style.visibility</p:attrName>
                                        </p:attrNameLst>
                                      </p:cBhvr>
                                      <p:to>
                                        <p:strVal val="visible"/>
                                      </p:to>
                                    </p:set>
                                    <p:animEffect transition="in" filter="slide(fromLeft)">
                                      <p:cBhvr>
                                        <p:cTn id="17" dur="500"/>
                                        <p:tgtEl>
                                          <p:spTgt spid="25395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53954">
                                            <p:txEl>
                                              <p:pRg st="2" end="2"/>
                                            </p:txEl>
                                          </p:spTgt>
                                        </p:tgtEl>
                                        <p:attrNameLst>
                                          <p:attrName>style.visibility</p:attrName>
                                        </p:attrNameLst>
                                      </p:cBhvr>
                                      <p:to>
                                        <p:strVal val="visible"/>
                                      </p:to>
                                    </p:set>
                                    <p:animEffect transition="in" filter="slide(fromLeft)">
                                      <p:cBhvr>
                                        <p:cTn id="22" dur="500"/>
                                        <p:tgtEl>
                                          <p:spTgt spid="25395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53954">
                                            <p:txEl>
                                              <p:pRg st="3" end="3"/>
                                            </p:txEl>
                                          </p:spTgt>
                                        </p:tgtEl>
                                        <p:attrNameLst>
                                          <p:attrName>style.visibility</p:attrName>
                                        </p:attrNameLst>
                                      </p:cBhvr>
                                      <p:to>
                                        <p:strVal val="visible"/>
                                      </p:to>
                                    </p:set>
                                    <p:animEffect transition="in" filter="slide(fromLeft)">
                                      <p:cBhvr>
                                        <p:cTn id="27" dur="500"/>
                                        <p:tgtEl>
                                          <p:spTgt spid="2539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4" grpId="0" build="p" bldLvl="2" autoUpdateAnimBg="0"/>
      <p:bldP spid="253958" grpId="0" build="p" autoUpdateAnimBg="0" advAuto="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3"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256002" name="Rectangle 2"/>
          <p:cNvSpPr>
            <a:spLocks noGrp="1" noChangeArrowheads="1"/>
          </p:cNvSpPr>
          <p:nvPr>
            <p:ph type="body" sz="half" idx="4294967295"/>
          </p:nvPr>
        </p:nvSpPr>
        <p:spPr>
          <a:xfrm>
            <a:off x="279400" y="1609725"/>
            <a:ext cx="8037513" cy="412750"/>
          </a:xfrm>
        </p:spPr>
        <p:txBody>
          <a:bodyPr/>
          <a:lstStyle/>
          <a:p>
            <a:pPr marL="169863" indent="-169863">
              <a:spcAft>
                <a:spcPct val="45000"/>
              </a:spcAft>
            </a:pPr>
            <a:r>
              <a:rPr lang="ru-RU" sz="2800"/>
              <a:t>Всегда можно сначала создать копию новых файлов в новом формате. </a:t>
            </a:r>
          </a:p>
        </p:txBody>
      </p:sp>
      <p:sp>
        <p:nvSpPr>
          <p:cNvPr id="131075" name="Rectangle 3"/>
          <p:cNvSpPr>
            <a:spLocks noGrp="1" noChangeArrowheads="1"/>
          </p:cNvSpPr>
          <p:nvPr>
            <p:ph type="title" idx="4294967295"/>
          </p:nvPr>
        </p:nvSpPr>
        <p:spPr>
          <a:xfrm>
            <a:off x="277813" y="55563"/>
            <a:ext cx="8901112" cy="609600"/>
          </a:xfrm>
        </p:spPr>
        <p:txBody>
          <a:bodyPr anchorCtr="0"/>
          <a:lstStyle/>
          <a:p>
            <a:r>
              <a:rPr lang="ru-RU"/>
              <a:t>Работа с файлами предыдущих версий </a:t>
            </a:r>
          </a:p>
        </p:txBody>
      </p:sp>
      <p:sp>
        <p:nvSpPr>
          <p:cNvPr id="131076" name="Rectangle 4"/>
          <p:cNvSpPr>
            <a:spLocks noChangeArrowheads="1"/>
          </p:cNvSpPr>
          <p:nvPr/>
        </p:nvSpPr>
        <p:spPr bwMode="auto">
          <a:xfrm>
            <a:off x="1757363" y="3757613"/>
            <a:ext cx="5462587" cy="2522537"/>
          </a:xfrm>
          <a:prstGeom prst="rect">
            <a:avLst/>
          </a:prstGeom>
          <a:noFill/>
          <a:ln w="9525">
            <a:noFill/>
            <a:miter lim="800000"/>
            <a:headEnd/>
            <a:tailEnd/>
          </a:ln>
        </p:spPr>
        <p:txBody>
          <a:bodyPr/>
          <a:lstStyle/>
          <a:p>
            <a:pPr>
              <a:spcBef>
                <a:spcPct val="20000"/>
              </a:spcBef>
              <a:spcAft>
                <a:spcPct val="75000"/>
              </a:spcAft>
            </a:pPr>
            <a:endParaRPr lang="ru-RU" sz="2000"/>
          </a:p>
        </p:txBody>
      </p:sp>
      <p:sp>
        <p:nvSpPr>
          <p:cNvPr id="256006" name="Rectangle 6"/>
          <p:cNvSpPr>
            <a:spLocks noChangeArrowheads="1"/>
          </p:cNvSpPr>
          <p:nvPr/>
        </p:nvSpPr>
        <p:spPr bwMode="auto">
          <a:xfrm>
            <a:off x="279400" y="3290888"/>
            <a:ext cx="8732838" cy="1265237"/>
          </a:xfrm>
          <a:prstGeom prst="rect">
            <a:avLst/>
          </a:prstGeom>
          <a:noFill/>
          <a:ln w="9525">
            <a:noFill/>
            <a:miter lim="800000"/>
            <a:headEnd/>
            <a:tailEnd/>
          </a:ln>
        </p:spPr>
        <p:txBody>
          <a:bodyPr/>
          <a:lstStyle/>
          <a:p>
            <a:pPr marL="169863" indent="-169863">
              <a:spcBef>
                <a:spcPct val="20000"/>
              </a:spcBef>
              <a:spcAft>
                <a:spcPct val="45000"/>
              </a:spcAft>
              <a:buFontTx/>
              <a:buChar char="•"/>
            </a:pPr>
            <a:r>
              <a:rPr lang="ru-RU"/>
              <a:t>Можно обмениваться документами различных версий при помощи конвертера.</a:t>
            </a:r>
          </a:p>
          <a:p>
            <a:pPr marL="744538" lvl="1" indent="-287338">
              <a:spcBef>
                <a:spcPct val="20000"/>
              </a:spcBef>
              <a:spcAft>
                <a:spcPct val="45000"/>
              </a:spcAft>
              <a:buFontTx/>
              <a:buChar char="–"/>
            </a:pPr>
            <a:r>
              <a:rPr lang="ru-RU"/>
              <a:t>Коллеги, у которых установлены версии от Excel 2000 до Excel 2003, могут открывать файлы Excel 2007, загрузив и включив конвертер. </a:t>
            </a:r>
          </a:p>
        </p:txBody>
      </p:sp>
      <p:sp>
        <p:nvSpPr>
          <p:cNvPr id="256007" name="Rectangle 7"/>
          <p:cNvSpPr>
            <a:spLocks noChangeArrowheads="1"/>
          </p:cNvSpPr>
          <p:nvPr/>
        </p:nvSpPr>
        <p:spPr bwMode="auto">
          <a:xfrm>
            <a:off x="279400" y="2157413"/>
            <a:ext cx="8675688" cy="660400"/>
          </a:xfrm>
          <a:prstGeom prst="rect">
            <a:avLst/>
          </a:prstGeom>
          <a:noFill/>
          <a:ln w="9525">
            <a:noFill/>
            <a:miter lim="800000"/>
            <a:headEnd/>
            <a:tailEnd/>
          </a:ln>
        </p:spPr>
        <p:txBody>
          <a:bodyPr/>
          <a:lstStyle/>
          <a:p>
            <a:pPr marL="744538" lvl="1" indent="-287338">
              <a:spcBef>
                <a:spcPct val="20000"/>
              </a:spcBef>
              <a:spcAft>
                <a:spcPct val="45000"/>
              </a:spcAft>
              <a:buFontTx/>
              <a:buChar char="–"/>
            </a:pPr>
            <a:r>
              <a:rPr lang="ru-RU"/>
              <a:t>Для этого просто следует указать Excel, что требуется рабочая книга Excel (XLSX-файл). Эта копия файла будет содержать все возможности Excel 2007. </a:t>
            </a:r>
          </a:p>
        </p:txBody>
      </p:sp>
      <p:sp>
        <p:nvSpPr>
          <p:cNvPr id="131079" name="Rectangle 8"/>
          <p:cNvSpPr>
            <a:spLocks noChangeArrowheads="1"/>
          </p:cNvSpPr>
          <p:nvPr/>
        </p:nvSpPr>
        <p:spPr bwMode="auto">
          <a:xfrm>
            <a:off x="260350" y="801688"/>
            <a:ext cx="8524875" cy="517525"/>
          </a:xfrm>
          <a:prstGeom prst="rect">
            <a:avLst/>
          </a:prstGeom>
          <a:noFill/>
          <a:ln w="9525">
            <a:noFill/>
            <a:miter lim="800000"/>
            <a:headEnd/>
            <a:tailEnd/>
          </a:ln>
        </p:spPr>
        <p:txBody>
          <a:bodyPr/>
          <a:lstStyle/>
          <a:p>
            <a:pPr>
              <a:spcBef>
                <a:spcPct val="20000"/>
              </a:spcBef>
              <a:spcAft>
                <a:spcPct val="75000"/>
              </a:spcAft>
            </a:pPr>
            <a:r>
              <a:rPr lang="ru-RU" sz="2000"/>
              <a:t>Вот как это делается:</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56002">
                                            <p:txEl>
                                              <p:pRg st="0" end="0"/>
                                            </p:txEl>
                                          </p:spTgt>
                                        </p:tgtEl>
                                        <p:attrNameLst>
                                          <p:attrName>style.visibility</p:attrName>
                                        </p:attrNameLst>
                                      </p:cBhvr>
                                      <p:to>
                                        <p:strVal val="visible"/>
                                      </p:to>
                                    </p:set>
                                    <p:animEffect transition="in" filter="slide(fromLeft)">
                                      <p:cBhvr>
                                        <p:cTn id="7" dur="500"/>
                                        <p:tgtEl>
                                          <p:spTgt spid="2560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56007">
                                            <p:txEl>
                                              <p:pRg st="0" end="0"/>
                                            </p:txEl>
                                          </p:spTgt>
                                        </p:tgtEl>
                                        <p:attrNameLst>
                                          <p:attrName>style.visibility</p:attrName>
                                        </p:attrNameLst>
                                      </p:cBhvr>
                                      <p:to>
                                        <p:strVal val="visible"/>
                                      </p:to>
                                    </p:set>
                                    <p:animEffect transition="in" filter="slide(fromLeft)">
                                      <p:cBhvr>
                                        <p:cTn id="12" dur="500"/>
                                        <p:tgtEl>
                                          <p:spTgt spid="2560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56006">
                                            <p:txEl>
                                              <p:pRg st="0" end="0"/>
                                            </p:txEl>
                                          </p:spTgt>
                                        </p:tgtEl>
                                        <p:attrNameLst>
                                          <p:attrName>style.visibility</p:attrName>
                                        </p:attrNameLst>
                                      </p:cBhvr>
                                      <p:to>
                                        <p:strVal val="visible"/>
                                      </p:to>
                                    </p:set>
                                    <p:animEffect transition="in" filter="slide(fromLeft)">
                                      <p:cBhvr>
                                        <p:cTn id="17" dur="500"/>
                                        <p:tgtEl>
                                          <p:spTgt spid="25600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56006">
                                            <p:txEl>
                                              <p:pRg st="1" end="1"/>
                                            </p:txEl>
                                          </p:spTgt>
                                        </p:tgtEl>
                                        <p:attrNameLst>
                                          <p:attrName>style.visibility</p:attrName>
                                        </p:attrNameLst>
                                      </p:cBhvr>
                                      <p:to>
                                        <p:strVal val="visible"/>
                                      </p:to>
                                    </p:set>
                                    <p:animEffect transition="in" filter="slide(fromLeft)">
                                      <p:cBhvr>
                                        <p:cTn id="22" dur="500"/>
                                        <p:tgtEl>
                                          <p:spTgt spid="2560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2" grpId="0" build="p" bldLvl="2" autoUpdateAnimBg="0" advAuto="0"/>
      <p:bldP spid="256006" grpId="0" build="p" bldLvl="2" autoUpdateAnimBg="0"/>
      <p:bldP spid="256007" grpId="0" build="p" bldLvl="2"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1"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133122" name="Rectangle 2"/>
          <p:cNvSpPr>
            <a:spLocks noGrp="1" noChangeArrowheads="1"/>
          </p:cNvSpPr>
          <p:nvPr>
            <p:ph type="title" idx="4294967295"/>
          </p:nvPr>
        </p:nvSpPr>
        <p:spPr>
          <a:xfrm>
            <a:off x="239713" y="63500"/>
            <a:ext cx="8904287" cy="614363"/>
          </a:xfrm>
        </p:spPr>
        <p:txBody>
          <a:bodyPr anchorCtr="0"/>
          <a:lstStyle/>
          <a:p>
            <a:r>
              <a:rPr lang="ru-RU"/>
              <a:t>Преимущества нового формата файлов </a:t>
            </a:r>
          </a:p>
        </p:txBody>
      </p:sp>
      <p:sp>
        <p:nvSpPr>
          <p:cNvPr id="239619" name="Rectangle 3"/>
          <p:cNvSpPr>
            <a:spLocks noChangeArrowheads="1"/>
          </p:cNvSpPr>
          <p:nvPr/>
        </p:nvSpPr>
        <p:spPr bwMode="auto">
          <a:xfrm>
            <a:off x="6119813" y="819150"/>
            <a:ext cx="2744787" cy="2763838"/>
          </a:xfrm>
          <a:prstGeom prst="rect">
            <a:avLst/>
          </a:prstGeom>
          <a:noFill/>
          <a:ln w="9525">
            <a:noFill/>
            <a:miter lim="800000"/>
            <a:headEnd/>
            <a:tailEnd/>
          </a:ln>
        </p:spPr>
        <p:txBody>
          <a:bodyPr/>
          <a:lstStyle/>
          <a:p>
            <a:pPr>
              <a:spcBef>
                <a:spcPct val="20000"/>
              </a:spcBef>
              <a:spcAft>
                <a:spcPct val="75000"/>
              </a:spcAft>
            </a:pPr>
            <a:r>
              <a:rPr lang="ru-RU" sz="2000"/>
              <a:t>Использование нового формата файлов означает улучшение Excel. </a:t>
            </a:r>
          </a:p>
          <a:p>
            <a:pPr>
              <a:spcBef>
                <a:spcPct val="20000"/>
              </a:spcBef>
              <a:spcAft>
                <a:spcPct val="75000"/>
              </a:spcAft>
            </a:pPr>
            <a:endParaRPr lang="ru-RU" sz="2000"/>
          </a:p>
        </p:txBody>
      </p:sp>
      <p:sp>
        <p:nvSpPr>
          <p:cNvPr id="133124" name="Line 4"/>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sp>
        <p:nvSpPr>
          <p:cNvPr id="239622" name="Rectangle 6"/>
          <p:cNvSpPr>
            <a:spLocks noChangeArrowheads="1"/>
          </p:cNvSpPr>
          <p:nvPr/>
        </p:nvSpPr>
        <p:spPr bwMode="auto">
          <a:xfrm>
            <a:off x="260350" y="4506913"/>
            <a:ext cx="5940425" cy="1274762"/>
          </a:xfrm>
          <a:prstGeom prst="rect">
            <a:avLst/>
          </a:prstGeom>
          <a:noFill/>
          <a:ln w="9525">
            <a:noFill/>
            <a:miter lim="800000"/>
            <a:headEnd/>
            <a:tailEnd/>
          </a:ln>
        </p:spPr>
        <p:txBody>
          <a:bodyPr>
            <a:spAutoFit/>
          </a:bodyPr>
          <a:lstStyle/>
          <a:p>
            <a:pPr marL="223838" indent="-223838">
              <a:spcBef>
                <a:spcPct val="20000"/>
              </a:spcBef>
              <a:spcAft>
                <a:spcPct val="45000"/>
              </a:spcAft>
              <a:buFontTx/>
              <a:buChar char="•"/>
            </a:pPr>
            <a:r>
              <a:rPr lang="ru-RU">
                <a:solidFill>
                  <a:srgbClr val="FFCC00"/>
                </a:solidFill>
              </a:rPr>
              <a:t>Новые возможности</a:t>
            </a:r>
          </a:p>
          <a:p>
            <a:pPr marL="223838" indent="-223838">
              <a:spcBef>
                <a:spcPct val="20000"/>
              </a:spcBef>
              <a:spcAft>
                <a:spcPct val="45000"/>
              </a:spcAft>
              <a:buFontTx/>
              <a:buChar char="•"/>
            </a:pPr>
            <a:r>
              <a:rPr lang="ru-RU">
                <a:solidFill>
                  <a:srgbClr val="FFCC00"/>
                </a:solidFill>
              </a:rPr>
              <a:t>Более безопасные файлы</a:t>
            </a:r>
          </a:p>
          <a:p>
            <a:pPr marL="223838" indent="-223838">
              <a:spcBef>
                <a:spcPct val="20000"/>
              </a:spcBef>
              <a:spcAft>
                <a:spcPct val="45000"/>
              </a:spcAft>
              <a:buFontTx/>
              <a:buChar char="•"/>
            </a:pPr>
            <a:r>
              <a:rPr lang="ru-RU">
                <a:solidFill>
                  <a:srgbClr val="FFCC00"/>
                </a:solidFill>
              </a:rPr>
              <a:t>Меньший риск повреждения файлов</a:t>
            </a:r>
          </a:p>
        </p:txBody>
      </p:sp>
      <p:sp>
        <p:nvSpPr>
          <p:cNvPr id="239623" name="Rectangle 7"/>
          <p:cNvSpPr>
            <a:spLocks noChangeArrowheads="1"/>
          </p:cNvSpPr>
          <p:nvPr/>
        </p:nvSpPr>
        <p:spPr bwMode="auto">
          <a:xfrm>
            <a:off x="260350" y="4019550"/>
            <a:ext cx="5934075" cy="401638"/>
          </a:xfrm>
          <a:prstGeom prst="rect">
            <a:avLst/>
          </a:prstGeom>
          <a:noFill/>
          <a:ln w="9525">
            <a:noFill/>
            <a:miter lim="800000"/>
            <a:headEnd/>
            <a:tailEnd/>
          </a:ln>
        </p:spPr>
        <p:txBody>
          <a:bodyPr/>
          <a:lstStyle/>
          <a:p>
            <a:pPr>
              <a:spcBef>
                <a:spcPct val="20000"/>
              </a:spcBef>
              <a:spcAft>
                <a:spcPct val="75000"/>
              </a:spcAft>
            </a:pPr>
            <a:r>
              <a:rPr lang="ru-RU">
                <a:solidFill>
                  <a:srgbClr val="FFCC00"/>
                </a:solidFill>
              </a:rPr>
              <a:t>Его основные преимущества перечислены далее:</a:t>
            </a:r>
          </a:p>
        </p:txBody>
      </p:sp>
      <p:pic>
        <p:nvPicPr>
          <p:cNvPr id="133127" name="Picture 10" descr="Концептуальная схема улучшений в Excel: возросшая безопасность, уменьшенный размер файлов, большее количество столбцов и строк"/>
          <p:cNvPicPr>
            <a:picLocks noGrp="1" noChangeAspect="1" noChangeArrowheads="1"/>
          </p:cNvPicPr>
          <p:nvPr>
            <p:ph sz="half" idx="4294967295"/>
          </p:nvPr>
        </p:nvPicPr>
        <p:blipFill>
          <a:blip r:embed="rId3"/>
          <a:srcRect/>
          <a:stretch>
            <a:fillRect/>
          </a:stretch>
        </p:blipFill>
        <p:spPr>
          <a:xfrm>
            <a:off x="457200" y="1600200"/>
            <a:ext cx="5516563" cy="2566988"/>
          </a:xfr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39619"/>
                                        </p:tgtEl>
                                        <p:attrNameLst>
                                          <p:attrName>style.visibility</p:attrName>
                                        </p:attrNameLst>
                                      </p:cBhvr>
                                      <p:to>
                                        <p:strVal val="visible"/>
                                      </p:to>
                                    </p:set>
                                    <p:animEffect transition="in" filter="slide(fromTop)">
                                      <p:cBhvr>
                                        <p:cTn id="7" dur="500"/>
                                        <p:tgtEl>
                                          <p:spTgt spid="2396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39623">
                                            <p:txEl>
                                              <p:pRg st="0" end="0"/>
                                            </p:txEl>
                                          </p:spTgt>
                                        </p:tgtEl>
                                        <p:attrNameLst>
                                          <p:attrName>style.visibility</p:attrName>
                                        </p:attrNameLst>
                                      </p:cBhvr>
                                      <p:to>
                                        <p:strVal val="visible"/>
                                      </p:to>
                                    </p:set>
                                    <p:animEffect transition="in" filter="slide(fromLeft)">
                                      <p:cBhvr>
                                        <p:cTn id="12" dur="500"/>
                                        <p:tgtEl>
                                          <p:spTgt spid="2396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9622">
                                            <p:txEl>
                                              <p:pRg st="0" end="0"/>
                                            </p:txEl>
                                          </p:spTgt>
                                        </p:tgtEl>
                                        <p:attrNameLst>
                                          <p:attrName>style.visibility</p:attrName>
                                        </p:attrNameLst>
                                      </p:cBhvr>
                                      <p:to>
                                        <p:strVal val="visible"/>
                                      </p:to>
                                    </p:set>
                                    <p:animEffect transition="in" filter="checkerboard(across)">
                                      <p:cBhvr>
                                        <p:cTn id="17" dur="500"/>
                                        <p:tgtEl>
                                          <p:spTgt spid="2396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39622">
                                            <p:txEl>
                                              <p:pRg st="1" end="1"/>
                                            </p:txEl>
                                          </p:spTgt>
                                        </p:tgtEl>
                                        <p:attrNameLst>
                                          <p:attrName>style.visibility</p:attrName>
                                        </p:attrNameLst>
                                      </p:cBhvr>
                                      <p:to>
                                        <p:strVal val="visible"/>
                                      </p:to>
                                    </p:set>
                                    <p:animEffect transition="in" filter="checkerboard(across)">
                                      <p:cBhvr>
                                        <p:cTn id="22" dur="500"/>
                                        <p:tgtEl>
                                          <p:spTgt spid="2396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39622">
                                            <p:txEl>
                                              <p:pRg st="2" end="2"/>
                                            </p:txEl>
                                          </p:spTgt>
                                        </p:tgtEl>
                                        <p:attrNameLst>
                                          <p:attrName>style.visibility</p:attrName>
                                        </p:attrNameLst>
                                      </p:cBhvr>
                                      <p:to>
                                        <p:strVal val="visible"/>
                                      </p:to>
                                    </p:set>
                                    <p:animEffect transition="in" filter="checkerboard(across)">
                                      <p:cBhvr>
                                        <p:cTn id="27" dur="500"/>
                                        <p:tgtEl>
                                          <p:spTgt spid="2396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autoUpdateAnimBg="0"/>
      <p:bldP spid="239622" grpId="0" build="p" autoUpdateAnimBg="0"/>
      <p:bldP spid="239623"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69"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135170" name="Rectangle 2"/>
          <p:cNvSpPr>
            <a:spLocks noGrp="1" noChangeArrowheads="1"/>
          </p:cNvSpPr>
          <p:nvPr>
            <p:ph type="title" idx="4294967295"/>
          </p:nvPr>
        </p:nvSpPr>
        <p:spPr>
          <a:xfrm>
            <a:off x="239713" y="63500"/>
            <a:ext cx="8904287" cy="614363"/>
          </a:xfrm>
        </p:spPr>
        <p:txBody>
          <a:bodyPr anchorCtr="0"/>
          <a:lstStyle/>
          <a:p>
            <a:r>
              <a:rPr lang="ru-RU"/>
              <a:t>Преимущества нового формата файлов </a:t>
            </a:r>
          </a:p>
        </p:txBody>
      </p:sp>
      <p:sp>
        <p:nvSpPr>
          <p:cNvPr id="135171" name="Rectangle 3"/>
          <p:cNvSpPr>
            <a:spLocks noChangeArrowheads="1"/>
          </p:cNvSpPr>
          <p:nvPr/>
        </p:nvSpPr>
        <p:spPr bwMode="auto">
          <a:xfrm>
            <a:off x="6119813" y="819150"/>
            <a:ext cx="2744787" cy="2763838"/>
          </a:xfrm>
          <a:prstGeom prst="rect">
            <a:avLst/>
          </a:prstGeom>
          <a:noFill/>
          <a:ln w="9525">
            <a:noFill/>
            <a:miter lim="800000"/>
            <a:headEnd/>
            <a:tailEnd/>
          </a:ln>
        </p:spPr>
        <p:txBody>
          <a:bodyPr/>
          <a:lstStyle/>
          <a:p>
            <a:pPr>
              <a:spcBef>
                <a:spcPct val="20000"/>
              </a:spcBef>
              <a:spcAft>
                <a:spcPct val="75000"/>
              </a:spcAft>
            </a:pPr>
            <a:r>
              <a:rPr lang="ru-RU" sz="2000"/>
              <a:t>Использование нового формата файлов означает улучшение Excel. </a:t>
            </a:r>
          </a:p>
          <a:p>
            <a:pPr>
              <a:spcBef>
                <a:spcPct val="20000"/>
              </a:spcBef>
              <a:spcAft>
                <a:spcPct val="75000"/>
              </a:spcAft>
            </a:pPr>
            <a:endParaRPr lang="ru-RU" sz="2000"/>
          </a:p>
        </p:txBody>
      </p:sp>
      <p:sp>
        <p:nvSpPr>
          <p:cNvPr id="135172" name="Line 4"/>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sp>
        <p:nvSpPr>
          <p:cNvPr id="241669" name="Rectangle 5"/>
          <p:cNvSpPr>
            <a:spLocks noChangeArrowheads="1"/>
          </p:cNvSpPr>
          <p:nvPr/>
        </p:nvSpPr>
        <p:spPr bwMode="auto">
          <a:xfrm>
            <a:off x="260350" y="4506913"/>
            <a:ext cx="5940425" cy="366712"/>
          </a:xfrm>
          <a:prstGeom prst="rect">
            <a:avLst/>
          </a:prstGeom>
          <a:noFill/>
          <a:ln w="9525">
            <a:noFill/>
            <a:miter lim="800000"/>
            <a:headEnd/>
            <a:tailEnd/>
          </a:ln>
        </p:spPr>
        <p:txBody>
          <a:bodyPr>
            <a:spAutoFit/>
          </a:bodyPr>
          <a:lstStyle/>
          <a:p>
            <a:pPr marL="223838" indent="-223838">
              <a:spcBef>
                <a:spcPct val="20000"/>
              </a:spcBef>
              <a:spcAft>
                <a:spcPct val="45000"/>
              </a:spcAft>
              <a:buFontTx/>
              <a:buChar char="•"/>
            </a:pPr>
            <a:r>
              <a:rPr lang="ru-RU">
                <a:solidFill>
                  <a:srgbClr val="FFCC00"/>
                </a:solidFill>
              </a:rPr>
              <a:t>Уменьшение размера файла</a:t>
            </a:r>
          </a:p>
        </p:txBody>
      </p:sp>
      <p:sp>
        <p:nvSpPr>
          <p:cNvPr id="135174" name="Rectangle 6"/>
          <p:cNvSpPr>
            <a:spLocks noChangeArrowheads="1"/>
          </p:cNvSpPr>
          <p:nvPr/>
        </p:nvSpPr>
        <p:spPr bwMode="auto">
          <a:xfrm>
            <a:off x="260350" y="4019550"/>
            <a:ext cx="5934075" cy="401638"/>
          </a:xfrm>
          <a:prstGeom prst="rect">
            <a:avLst/>
          </a:prstGeom>
          <a:noFill/>
          <a:ln w="9525">
            <a:noFill/>
            <a:miter lim="800000"/>
            <a:headEnd/>
            <a:tailEnd/>
          </a:ln>
        </p:spPr>
        <p:txBody>
          <a:bodyPr/>
          <a:lstStyle/>
          <a:p>
            <a:pPr>
              <a:spcBef>
                <a:spcPct val="20000"/>
              </a:spcBef>
              <a:spcAft>
                <a:spcPct val="75000"/>
              </a:spcAft>
            </a:pPr>
            <a:r>
              <a:rPr lang="ru-RU">
                <a:solidFill>
                  <a:srgbClr val="FFCC00"/>
                </a:solidFill>
              </a:rPr>
              <a:t>Его основные преимущества перечислены далее:</a:t>
            </a:r>
          </a:p>
        </p:txBody>
      </p:sp>
      <p:sp>
        <p:nvSpPr>
          <p:cNvPr id="241672" name="Rectangle 8"/>
          <p:cNvSpPr>
            <a:spLocks noChangeArrowheads="1"/>
          </p:cNvSpPr>
          <p:nvPr/>
        </p:nvSpPr>
        <p:spPr bwMode="auto">
          <a:xfrm>
            <a:off x="260350" y="4945063"/>
            <a:ext cx="5940425" cy="366712"/>
          </a:xfrm>
          <a:prstGeom prst="rect">
            <a:avLst/>
          </a:prstGeom>
          <a:noFill/>
          <a:ln w="9525">
            <a:noFill/>
            <a:miter lim="800000"/>
            <a:headEnd/>
            <a:tailEnd/>
          </a:ln>
        </p:spPr>
        <p:txBody>
          <a:bodyPr>
            <a:spAutoFit/>
          </a:bodyPr>
          <a:lstStyle/>
          <a:p>
            <a:pPr marL="223838" indent="-223838">
              <a:spcBef>
                <a:spcPct val="20000"/>
              </a:spcBef>
              <a:spcAft>
                <a:spcPct val="45000"/>
              </a:spcAft>
              <a:buFontTx/>
              <a:buChar char="•"/>
            </a:pPr>
            <a:r>
              <a:rPr lang="ru-RU">
                <a:solidFill>
                  <a:srgbClr val="FFCC00"/>
                </a:solidFill>
              </a:rPr>
              <a:t>Больше полезных данных</a:t>
            </a:r>
          </a:p>
        </p:txBody>
      </p:sp>
      <p:pic>
        <p:nvPicPr>
          <p:cNvPr id="135176" name="Picture 10" descr="Концептуальная схема улучшений в Excel: возросшая безопасность, уменьшенный размер файлов, большее количество столбцов и строк"/>
          <p:cNvPicPr>
            <a:picLocks noGrp="1" noChangeAspect="1" noChangeArrowheads="1"/>
          </p:cNvPicPr>
          <p:nvPr>
            <p:ph sz="half" idx="4294967295"/>
          </p:nvPr>
        </p:nvPicPr>
        <p:blipFill>
          <a:blip r:embed="rId3"/>
          <a:srcRect/>
          <a:stretch>
            <a:fillRect/>
          </a:stretch>
        </p:blipFill>
        <p:spPr>
          <a:xfrm>
            <a:off x="457200" y="1600200"/>
            <a:ext cx="5516563" cy="2566988"/>
          </a:xfr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41669">
                                            <p:txEl>
                                              <p:pRg st="0" end="0"/>
                                            </p:txEl>
                                          </p:spTgt>
                                        </p:tgtEl>
                                        <p:attrNameLst>
                                          <p:attrName>style.visibility</p:attrName>
                                        </p:attrNameLst>
                                      </p:cBhvr>
                                      <p:to>
                                        <p:strVal val="visible"/>
                                      </p:to>
                                    </p:set>
                                    <p:animEffect transition="in" filter="checkerboard(across)">
                                      <p:cBhvr>
                                        <p:cTn id="7" dur="500"/>
                                        <p:tgtEl>
                                          <p:spTgt spid="2416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1672">
                                            <p:txEl>
                                              <p:pRg st="0" end="0"/>
                                            </p:txEl>
                                          </p:spTgt>
                                        </p:tgtEl>
                                        <p:attrNameLst>
                                          <p:attrName>style.visibility</p:attrName>
                                        </p:attrNameLst>
                                      </p:cBhvr>
                                      <p:to>
                                        <p:strVal val="visible"/>
                                      </p:to>
                                    </p:set>
                                    <p:animEffect transition="in" filter="checkerboard(across)">
                                      <p:cBhvr>
                                        <p:cTn id="12" dur="500"/>
                                        <p:tgtEl>
                                          <p:spTgt spid="2416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9" grpId="0" build="p" autoUpdateAnimBg="0" advAuto="0"/>
      <p:bldP spid="241672"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7"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137218" name="Rectangle 2"/>
          <p:cNvSpPr>
            <a:spLocks noGrp="1" noChangeArrowheads="1"/>
          </p:cNvSpPr>
          <p:nvPr>
            <p:ph type="title" idx="4294967295"/>
          </p:nvPr>
        </p:nvSpPr>
        <p:spPr>
          <a:xfrm>
            <a:off x="228600" y="73025"/>
            <a:ext cx="8915400" cy="614363"/>
          </a:xfrm>
        </p:spPr>
        <p:txBody>
          <a:bodyPr anchorCtr="0"/>
          <a:lstStyle/>
          <a:p>
            <a:r>
              <a:rPr lang="ru-RU" sz="3400"/>
              <a:t>Новые форматы файлов и новые параметры сохранения</a:t>
            </a:r>
          </a:p>
        </p:txBody>
      </p:sp>
      <p:sp>
        <p:nvSpPr>
          <p:cNvPr id="133123" name="Rectangle 3"/>
          <p:cNvSpPr>
            <a:spLocks noChangeArrowheads="1"/>
          </p:cNvSpPr>
          <p:nvPr/>
        </p:nvSpPr>
        <p:spPr bwMode="auto">
          <a:xfrm>
            <a:off x="6119813" y="819150"/>
            <a:ext cx="2744787" cy="2960688"/>
          </a:xfrm>
          <a:prstGeom prst="rect">
            <a:avLst/>
          </a:prstGeom>
          <a:noFill/>
          <a:ln w="9525">
            <a:noFill/>
            <a:miter lim="800000"/>
            <a:headEnd/>
            <a:tailEnd/>
          </a:ln>
        </p:spPr>
        <p:txBody>
          <a:bodyPr/>
          <a:lstStyle/>
          <a:p>
            <a:pPr>
              <a:spcBef>
                <a:spcPct val="20000"/>
              </a:spcBef>
              <a:spcAft>
                <a:spcPct val="75000"/>
              </a:spcAft>
            </a:pPr>
            <a:r>
              <a:rPr lang="ru-RU" sz="2000"/>
              <a:t>При сохранении Excel 2007 можно выбрать один из нескольких типов файлов. </a:t>
            </a:r>
          </a:p>
        </p:txBody>
      </p:sp>
      <p:sp>
        <p:nvSpPr>
          <p:cNvPr id="137220" name="Line 7"/>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pic>
        <p:nvPicPr>
          <p:cNvPr id="133128" name="Picture 8" descr="Новые типы файлов в Excel: XLSX-, XLTX-, XLSM- и XLSB-файлы"/>
          <p:cNvPicPr>
            <a:picLocks noChangeAspect="1" noChangeArrowheads="1"/>
          </p:cNvPicPr>
          <p:nvPr>
            <p:ph sz="half" idx="4294967295"/>
          </p:nvPr>
        </p:nvPicPr>
        <p:blipFill>
          <a:blip r:embed="rId3"/>
          <a:srcRect/>
          <a:stretch>
            <a:fillRect/>
          </a:stretch>
        </p:blipFill>
        <p:spPr>
          <a:xfrm>
            <a:off x="466725" y="1620838"/>
            <a:ext cx="5481638" cy="2528887"/>
          </a:xfrm>
        </p:spPr>
      </p:pic>
      <p:sp>
        <p:nvSpPr>
          <p:cNvPr id="133129" name="Rectangle 9"/>
          <p:cNvSpPr>
            <a:spLocks noChangeArrowheads="1"/>
          </p:cNvSpPr>
          <p:nvPr/>
        </p:nvSpPr>
        <p:spPr bwMode="auto">
          <a:xfrm>
            <a:off x="260350" y="4067175"/>
            <a:ext cx="8678863" cy="1957388"/>
          </a:xfrm>
          <a:prstGeom prst="rect">
            <a:avLst/>
          </a:prstGeom>
          <a:noFill/>
          <a:ln w="9525">
            <a:noFill/>
            <a:miter lim="800000"/>
            <a:headEnd/>
            <a:tailEnd/>
          </a:ln>
        </p:spPr>
        <p:txBody>
          <a:bodyPr/>
          <a:lstStyle/>
          <a:p>
            <a:pPr marL="223838" indent="-223838">
              <a:spcBef>
                <a:spcPct val="20000"/>
              </a:spcBef>
              <a:spcAft>
                <a:spcPct val="75000"/>
              </a:spcAft>
              <a:buFontTx/>
              <a:buChar char="•"/>
            </a:pPr>
            <a:r>
              <a:rPr lang="ru-RU" b="1">
                <a:solidFill>
                  <a:srgbClr val="FFCC00"/>
                </a:solidFill>
              </a:rPr>
              <a:t>Книга Excel (XLSX-файл)</a:t>
            </a:r>
            <a:r>
              <a:rPr lang="ru-RU">
                <a:solidFill>
                  <a:srgbClr val="FFCC00"/>
                </a:solidFill>
              </a:rPr>
              <a:t> Используется, если отсутствуют макросы или программы на языке VBA.</a:t>
            </a:r>
          </a:p>
          <a:p>
            <a:pPr marL="223838" indent="-223838">
              <a:spcBef>
                <a:spcPct val="20000"/>
              </a:spcBef>
              <a:spcAft>
                <a:spcPct val="75000"/>
              </a:spcAft>
              <a:buFontTx/>
              <a:buChar char="•"/>
            </a:pPr>
            <a:r>
              <a:rPr lang="ru-RU" b="1">
                <a:solidFill>
                  <a:srgbClr val="FFCC00"/>
                </a:solidFill>
              </a:rPr>
              <a:t>Книга Excel с поддержкой макросов (XLSM-файл)</a:t>
            </a:r>
            <a:r>
              <a:rPr lang="ru-RU">
                <a:solidFill>
                  <a:srgbClr val="FFCC00"/>
                </a:solidFill>
              </a:rPr>
              <a:t> Используется, если в книге есть макросы или программы на языке VBA. </a:t>
            </a:r>
          </a:p>
          <a:p>
            <a:pPr marL="223838" indent="-223838">
              <a:spcBef>
                <a:spcPct val="20000"/>
              </a:spcBef>
              <a:spcAft>
                <a:spcPct val="75000"/>
              </a:spcAft>
              <a:buFontTx/>
              <a:buChar char="•"/>
            </a:pPr>
            <a:r>
              <a:rPr lang="ru-RU" b="1">
                <a:solidFill>
                  <a:srgbClr val="FFCC00"/>
                </a:solidFill>
              </a:rPr>
              <a:t>Шаблон Excel (XLTX-файл)</a:t>
            </a:r>
            <a:r>
              <a:rPr lang="ru-RU">
                <a:solidFill>
                  <a:srgbClr val="FFCC00"/>
                </a:solidFill>
              </a:rPr>
              <a:t> Используется при создании шаблона.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33128"/>
                                        </p:tgtEl>
                                        <p:attrNameLst>
                                          <p:attrName>style.visibility</p:attrName>
                                        </p:attrNameLst>
                                      </p:cBhvr>
                                      <p:to>
                                        <p:strVal val="visible"/>
                                      </p:to>
                                    </p:set>
                                    <p:animEffect transition="in" filter="slide(fromTop)">
                                      <p:cBhvr>
                                        <p:cTn id="7" dur="500"/>
                                        <p:tgtEl>
                                          <p:spTgt spid="13312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3123">
                                            <p:txEl>
                                              <p:pRg st="0" end="0"/>
                                            </p:txEl>
                                          </p:spTgt>
                                        </p:tgtEl>
                                        <p:attrNameLst>
                                          <p:attrName>style.visibility</p:attrName>
                                        </p:attrNameLst>
                                      </p:cBhvr>
                                      <p:to>
                                        <p:strVal val="visible"/>
                                      </p:to>
                                    </p:set>
                                    <p:animEffect transition="in" filter="slide(fromTop)">
                                      <p:cBhvr>
                                        <p:cTn id="12" dur="500"/>
                                        <p:tgtEl>
                                          <p:spTgt spid="133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3129">
                                            <p:txEl>
                                              <p:pRg st="0" end="0"/>
                                            </p:txEl>
                                          </p:spTgt>
                                        </p:tgtEl>
                                        <p:attrNameLst>
                                          <p:attrName>style.visibility</p:attrName>
                                        </p:attrNameLst>
                                      </p:cBhvr>
                                      <p:to>
                                        <p:strVal val="visible"/>
                                      </p:to>
                                    </p:set>
                                    <p:animEffect transition="in" filter="checkerboard(across)">
                                      <p:cBhvr>
                                        <p:cTn id="17" dur="500"/>
                                        <p:tgtEl>
                                          <p:spTgt spid="1331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3129">
                                            <p:txEl>
                                              <p:pRg st="1" end="1"/>
                                            </p:txEl>
                                          </p:spTgt>
                                        </p:tgtEl>
                                        <p:attrNameLst>
                                          <p:attrName>style.visibility</p:attrName>
                                        </p:attrNameLst>
                                      </p:cBhvr>
                                      <p:to>
                                        <p:strVal val="visible"/>
                                      </p:to>
                                    </p:set>
                                    <p:animEffect transition="in" filter="checkerboard(across)">
                                      <p:cBhvr>
                                        <p:cTn id="22" dur="500"/>
                                        <p:tgtEl>
                                          <p:spTgt spid="13312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3129">
                                            <p:txEl>
                                              <p:pRg st="2" end="2"/>
                                            </p:txEl>
                                          </p:spTgt>
                                        </p:tgtEl>
                                        <p:attrNameLst>
                                          <p:attrName>style.visibility</p:attrName>
                                        </p:attrNameLst>
                                      </p:cBhvr>
                                      <p:to>
                                        <p:strVal val="visible"/>
                                      </p:to>
                                    </p:set>
                                    <p:animEffect transition="in" filter="checkerboard(across)">
                                      <p:cBhvr>
                                        <p:cTn id="27" dur="500"/>
                                        <p:tgtEl>
                                          <p:spTgt spid="1331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utoUpdateAnimBg="0"/>
      <p:bldP spid="133129"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139266" name="Rectangle 2"/>
          <p:cNvSpPr>
            <a:spLocks noGrp="1" noChangeArrowheads="1"/>
          </p:cNvSpPr>
          <p:nvPr>
            <p:ph type="title" idx="4294967295"/>
          </p:nvPr>
        </p:nvSpPr>
        <p:spPr>
          <a:xfrm>
            <a:off x="228600" y="73025"/>
            <a:ext cx="8915400" cy="614363"/>
          </a:xfrm>
        </p:spPr>
        <p:txBody>
          <a:bodyPr anchorCtr="0"/>
          <a:lstStyle/>
          <a:p>
            <a:r>
              <a:rPr lang="ru-RU" sz="3400"/>
              <a:t>Новые форматы файлов и новые параметры сохранения</a:t>
            </a:r>
          </a:p>
        </p:txBody>
      </p:sp>
      <p:sp>
        <p:nvSpPr>
          <p:cNvPr id="139267" name="Rectangle 3"/>
          <p:cNvSpPr>
            <a:spLocks noChangeArrowheads="1"/>
          </p:cNvSpPr>
          <p:nvPr/>
        </p:nvSpPr>
        <p:spPr bwMode="auto">
          <a:xfrm>
            <a:off x="6119813" y="819150"/>
            <a:ext cx="2744787" cy="2960688"/>
          </a:xfrm>
          <a:prstGeom prst="rect">
            <a:avLst/>
          </a:prstGeom>
          <a:noFill/>
          <a:ln w="9525">
            <a:noFill/>
            <a:miter lim="800000"/>
            <a:headEnd/>
            <a:tailEnd/>
          </a:ln>
        </p:spPr>
        <p:txBody>
          <a:bodyPr/>
          <a:lstStyle/>
          <a:p>
            <a:pPr>
              <a:spcBef>
                <a:spcPct val="20000"/>
              </a:spcBef>
              <a:spcAft>
                <a:spcPct val="75000"/>
              </a:spcAft>
            </a:pPr>
            <a:r>
              <a:rPr lang="ru-RU" sz="2000"/>
              <a:t>При сохранении Excel 2007 можно выбрать один из нескольких типов файлов. </a:t>
            </a:r>
          </a:p>
        </p:txBody>
      </p:sp>
      <p:sp>
        <p:nvSpPr>
          <p:cNvPr id="139268" name="Line 4"/>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pic>
        <p:nvPicPr>
          <p:cNvPr id="139269" name="Picture 5" descr="Новые типы файлов в Excel: XLSX-, XLTX-, XLSM- и XLSB-файлы"/>
          <p:cNvPicPr>
            <a:picLocks noChangeAspect="1" noChangeArrowheads="1"/>
          </p:cNvPicPr>
          <p:nvPr>
            <p:ph sz="half" idx="4294967295"/>
          </p:nvPr>
        </p:nvPicPr>
        <p:blipFill>
          <a:blip r:embed="rId3"/>
          <a:srcRect/>
          <a:stretch>
            <a:fillRect/>
          </a:stretch>
        </p:blipFill>
        <p:spPr>
          <a:xfrm>
            <a:off x="466725" y="1620838"/>
            <a:ext cx="5481638" cy="2528887"/>
          </a:xfrm>
        </p:spPr>
      </p:pic>
      <p:sp>
        <p:nvSpPr>
          <p:cNvPr id="243718" name="Rectangle 6"/>
          <p:cNvSpPr>
            <a:spLocks noChangeArrowheads="1"/>
          </p:cNvSpPr>
          <p:nvPr/>
        </p:nvSpPr>
        <p:spPr bwMode="auto">
          <a:xfrm>
            <a:off x="260350" y="4067175"/>
            <a:ext cx="8678863" cy="654050"/>
          </a:xfrm>
          <a:prstGeom prst="rect">
            <a:avLst/>
          </a:prstGeom>
          <a:noFill/>
          <a:ln w="9525">
            <a:noFill/>
            <a:miter lim="800000"/>
            <a:headEnd/>
            <a:tailEnd/>
          </a:ln>
        </p:spPr>
        <p:txBody>
          <a:bodyPr/>
          <a:lstStyle/>
          <a:p>
            <a:pPr marL="233363" indent="-233363">
              <a:spcBef>
                <a:spcPct val="20000"/>
              </a:spcBef>
              <a:spcAft>
                <a:spcPct val="75000"/>
              </a:spcAft>
              <a:buFontTx/>
              <a:buChar char="•"/>
            </a:pPr>
            <a:r>
              <a:rPr lang="ru-RU" b="1">
                <a:solidFill>
                  <a:srgbClr val="FFCC00"/>
                </a:solidFill>
              </a:rPr>
              <a:t>Шаблон Excel с поддержкой макросов (XLTM-файл).</a:t>
            </a:r>
            <a:r>
              <a:rPr lang="ru-RU">
                <a:solidFill>
                  <a:srgbClr val="FFCC00"/>
                </a:solidFill>
              </a:rPr>
              <a:t> Используется, если требуется шаблон и книга содержит макросы или программы на языке VBA.</a:t>
            </a:r>
          </a:p>
        </p:txBody>
      </p:sp>
      <p:sp>
        <p:nvSpPr>
          <p:cNvPr id="243719" name="Rectangle 7"/>
          <p:cNvSpPr>
            <a:spLocks noChangeArrowheads="1"/>
          </p:cNvSpPr>
          <p:nvPr/>
        </p:nvSpPr>
        <p:spPr bwMode="auto">
          <a:xfrm>
            <a:off x="260350" y="4867275"/>
            <a:ext cx="8678863" cy="546100"/>
          </a:xfrm>
          <a:prstGeom prst="rect">
            <a:avLst/>
          </a:prstGeom>
          <a:noFill/>
          <a:ln w="9525">
            <a:noFill/>
            <a:miter lim="800000"/>
            <a:headEnd/>
            <a:tailEnd/>
          </a:ln>
        </p:spPr>
        <p:txBody>
          <a:bodyPr/>
          <a:lstStyle/>
          <a:p>
            <a:pPr marL="233363" indent="-233363">
              <a:spcBef>
                <a:spcPct val="20000"/>
              </a:spcBef>
              <a:spcAft>
                <a:spcPct val="75000"/>
              </a:spcAft>
              <a:buFontTx/>
              <a:buChar char="•"/>
            </a:pPr>
            <a:r>
              <a:rPr lang="ru-RU" b="1">
                <a:solidFill>
                  <a:srgbClr val="FFCC00"/>
                </a:solidFill>
              </a:rPr>
              <a:t>Двоичная книга Excel (XLSB-файл).</a:t>
            </a:r>
            <a:r>
              <a:rPr lang="ru-RU">
                <a:solidFill>
                  <a:srgbClr val="FFCC00"/>
                </a:solidFill>
              </a:rPr>
              <a:t> Используется для особо больших книг.</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43718">
                                            <p:txEl>
                                              <p:pRg st="0" end="0"/>
                                            </p:txEl>
                                          </p:spTgt>
                                        </p:tgtEl>
                                        <p:attrNameLst>
                                          <p:attrName>style.visibility</p:attrName>
                                        </p:attrNameLst>
                                      </p:cBhvr>
                                      <p:to>
                                        <p:strVal val="visible"/>
                                      </p:to>
                                    </p:set>
                                    <p:animEffect transition="in" filter="checkerboard(across)">
                                      <p:cBhvr>
                                        <p:cTn id="7" dur="500"/>
                                        <p:tgtEl>
                                          <p:spTgt spid="2437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3719">
                                            <p:txEl>
                                              <p:pRg st="0" end="0"/>
                                            </p:txEl>
                                          </p:spTgt>
                                        </p:tgtEl>
                                        <p:attrNameLst>
                                          <p:attrName>style.visibility</p:attrName>
                                        </p:attrNameLst>
                                      </p:cBhvr>
                                      <p:to>
                                        <p:strVal val="visible"/>
                                      </p:to>
                                    </p:set>
                                    <p:animEffect transition="in" filter="checkerboard(across)">
                                      <p:cBhvr>
                                        <p:cTn id="12" dur="500"/>
                                        <p:tgtEl>
                                          <p:spTgt spid="2437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8" grpId="0" build="p" autoUpdateAnimBg="0" advAuto="0"/>
      <p:bldP spid="243719"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141314" name="Rectangle 2"/>
          <p:cNvSpPr>
            <a:spLocks noGrp="1" noChangeArrowheads="1"/>
          </p:cNvSpPr>
          <p:nvPr>
            <p:ph type="title" idx="4294967295"/>
          </p:nvPr>
        </p:nvSpPr>
        <p:spPr>
          <a:xfrm>
            <a:off x="228600" y="73025"/>
            <a:ext cx="8475663" cy="614363"/>
          </a:xfrm>
        </p:spPr>
        <p:txBody>
          <a:bodyPr anchorCtr="0"/>
          <a:lstStyle/>
          <a:p>
            <a:r>
              <a:rPr lang="ru-RU" sz="3400"/>
              <a:t>Новые форматы файлов и новые параметры сохранения</a:t>
            </a:r>
          </a:p>
        </p:txBody>
      </p:sp>
      <p:sp>
        <p:nvSpPr>
          <p:cNvPr id="141315" name="Rectangle 3"/>
          <p:cNvSpPr>
            <a:spLocks noChangeArrowheads="1"/>
          </p:cNvSpPr>
          <p:nvPr/>
        </p:nvSpPr>
        <p:spPr bwMode="auto">
          <a:xfrm>
            <a:off x="6119813" y="819150"/>
            <a:ext cx="2744787" cy="2960688"/>
          </a:xfrm>
          <a:prstGeom prst="rect">
            <a:avLst/>
          </a:prstGeom>
          <a:noFill/>
          <a:ln w="9525">
            <a:noFill/>
            <a:miter lim="800000"/>
            <a:headEnd/>
            <a:tailEnd/>
          </a:ln>
        </p:spPr>
        <p:txBody>
          <a:bodyPr/>
          <a:lstStyle/>
          <a:p>
            <a:pPr>
              <a:spcBef>
                <a:spcPct val="20000"/>
              </a:spcBef>
              <a:spcAft>
                <a:spcPct val="75000"/>
              </a:spcAft>
            </a:pPr>
            <a:r>
              <a:rPr lang="ru-RU" sz="2000"/>
              <a:t>При сохранении Excel 2007 можно выбрать один из нескольких типов файлов. </a:t>
            </a:r>
          </a:p>
        </p:txBody>
      </p:sp>
      <p:sp>
        <p:nvSpPr>
          <p:cNvPr id="141316" name="Line 4"/>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pic>
        <p:nvPicPr>
          <p:cNvPr id="141317" name="Picture 5" descr="Новые типы файлов в Excel: XLSX-, XLTX-, XLSM- и XLSB-файлы"/>
          <p:cNvPicPr>
            <a:picLocks noChangeAspect="1" noChangeArrowheads="1"/>
          </p:cNvPicPr>
          <p:nvPr>
            <p:ph sz="half" idx="4294967295"/>
          </p:nvPr>
        </p:nvPicPr>
        <p:blipFill>
          <a:blip r:embed="rId3"/>
          <a:srcRect/>
          <a:stretch>
            <a:fillRect/>
          </a:stretch>
        </p:blipFill>
        <p:spPr>
          <a:xfrm>
            <a:off x="466725" y="1620838"/>
            <a:ext cx="5481638" cy="2528887"/>
          </a:xfrm>
        </p:spPr>
      </p:pic>
      <p:sp>
        <p:nvSpPr>
          <p:cNvPr id="245766" name="Rectangle 6"/>
          <p:cNvSpPr>
            <a:spLocks noChangeArrowheads="1"/>
          </p:cNvSpPr>
          <p:nvPr/>
        </p:nvSpPr>
        <p:spPr bwMode="auto">
          <a:xfrm>
            <a:off x="260350" y="4067175"/>
            <a:ext cx="8678863" cy="654050"/>
          </a:xfrm>
          <a:prstGeom prst="rect">
            <a:avLst/>
          </a:prstGeom>
          <a:noFill/>
          <a:ln w="9525">
            <a:noFill/>
            <a:miter lim="800000"/>
            <a:headEnd/>
            <a:tailEnd/>
          </a:ln>
        </p:spPr>
        <p:txBody>
          <a:bodyPr/>
          <a:lstStyle/>
          <a:p>
            <a:pPr marL="233363" indent="-233363">
              <a:spcBef>
                <a:spcPct val="20000"/>
              </a:spcBef>
              <a:spcAft>
                <a:spcPct val="75000"/>
              </a:spcAft>
              <a:buFontTx/>
              <a:buChar char="•"/>
            </a:pPr>
            <a:r>
              <a:rPr lang="ru-RU" b="1">
                <a:solidFill>
                  <a:srgbClr val="FFCC00"/>
                </a:solidFill>
              </a:rPr>
              <a:t>Книга Excel 97 — Excel 2003 (XLS-файл).</a:t>
            </a:r>
            <a:r>
              <a:rPr lang="ru-RU">
                <a:solidFill>
                  <a:srgbClr val="FFCC00"/>
                </a:solidFill>
              </a:rPr>
              <a:t> Используется, если нужно обмениваться книгами с пользователем более ранней версии Excel. </a:t>
            </a:r>
          </a:p>
        </p:txBody>
      </p:sp>
      <p:sp>
        <p:nvSpPr>
          <p:cNvPr id="245767" name="Rectangle 7"/>
          <p:cNvSpPr>
            <a:spLocks noChangeArrowheads="1"/>
          </p:cNvSpPr>
          <p:nvPr/>
        </p:nvSpPr>
        <p:spPr bwMode="auto">
          <a:xfrm>
            <a:off x="260350" y="4867275"/>
            <a:ext cx="8678863" cy="546100"/>
          </a:xfrm>
          <a:prstGeom prst="rect">
            <a:avLst/>
          </a:prstGeom>
          <a:noFill/>
          <a:ln w="9525">
            <a:noFill/>
            <a:miter lim="800000"/>
            <a:headEnd/>
            <a:tailEnd/>
          </a:ln>
        </p:spPr>
        <p:txBody>
          <a:bodyPr/>
          <a:lstStyle/>
          <a:p>
            <a:pPr marL="233363" indent="-233363">
              <a:spcBef>
                <a:spcPct val="20000"/>
              </a:spcBef>
              <a:spcAft>
                <a:spcPct val="75000"/>
              </a:spcAft>
              <a:buFontTx/>
              <a:buChar char="•"/>
            </a:pPr>
            <a:r>
              <a:rPr lang="ru-RU" b="1">
                <a:solidFill>
                  <a:srgbClr val="FFCC00"/>
                </a:solidFill>
              </a:rPr>
              <a:t>Книга Microsoft Excel 5.0/95 (XLS-файл).</a:t>
            </a:r>
            <a:r>
              <a:rPr lang="ru-RU">
                <a:solidFill>
                  <a:srgbClr val="FFCC00"/>
                </a:solidFill>
              </a:rPr>
              <a:t> Используется, если нужно обмениваться книгами с пользователем Microsoft Excel 5.0.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45766">
                                            <p:txEl>
                                              <p:pRg st="0" end="0"/>
                                            </p:txEl>
                                          </p:spTgt>
                                        </p:tgtEl>
                                        <p:attrNameLst>
                                          <p:attrName>style.visibility</p:attrName>
                                        </p:attrNameLst>
                                      </p:cBhvr>
                                      <p:to>
                                        <p:strVal val="visible"/>
                                      </p:to>
                                    </p:set>
                                    <p:animEffect transition="in" filter="checkerboard(across)">
                                      <p:cBhvr>
                                        <p:cTn id="7" dur="500"/>
                                        <p:tgtEl>
                                          <p:spTgt spid="2457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5767">
                                            <p:txEl>
                                              <p:pRg st="0" end="0"/>
                                            </p:txEl>
                                          </p:spTgt>
                                        </p:tgtEl>
                                        <p:attrNameLst>
                                          <p:attrName>style.visibility</p:attrName>
                                        </p:attrNameLst>
                                      </p:cBhvr>
                                      <p:to>
                                        <p:strVal val="visible"/>
                                      </p:to>
                                    </p:set>
                                    <p:animEffect transition="in" filter="checkerboard(across)">
                                      <p:cBhvr>
                                        <p:cTn id="12" dur="500"/>
                                        <p:tgtEl>
                                          <p:spTgt spid="2457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6" grpId="0" build="p" autoUpdateAnimBg="0" advAuto="0"/>
      <p:bldP spid="245767"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1"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143362" name="Rectangle 2"/>
          <p:cNvSpPr>
            <a:spLocks noGrp="1" noChangeArrowheads="1"/>
          </p:cNvSpPr>
          <p:nvPr>
            <p:ph type="title" idx="4294967295"/>
          </p:nvPr>
        </p:nvSpPr>
        <p:spPr>
          <a:xfrm>
            <a:off x="249238" y="73025"/>
            <a:ext cx="8229600" cy="609600"/>
          </a:xfrm>
        </p:spPr>
        <p:txBody>
          <a:bodyPr anchorCtr="0"/>
          <a:lstStyle/>
          <a:p>
            <a:r>
              <a:rPr lang="ru-RU"/>
              <a:t>Тест 3, вопрос 1</a:t>
            </a:r>
          </a:p>
        </p:txBody>
      </p:sp>
      <p:sp>
        <p:nvSpPr>
          <p:cNvPr id="159747" name="Rectangle 3"/>
          <p:cNvSpPr>
            <a:spLocks noGrp="1" noChangeArrowheads="1"/>
          </p:cNvSpPr>
          <p:nvPr>
            <p:ph type="body" sz="half" idx="4294967295"/>
          </p:nvPr>
        </p:nvSpPr>
        <p:spPr>
          <a:xfrm>
            <a:off x="239713" y="815975"/>
            <a:ext cx="7685087" cy="1189038"/>
          </a:xfrm>
        </p:spPr>
        <p:txBody>
          <a:bodyPr/>
          <a:lstStyle/>
          <a:p>
            <a:pPr marL="0" indent="0">
              <a:spcAft>
                <a:spcPct val="75000"/>
              </a:spcAft>
              <a:buFont typeface="Wingdings" pitchFamily="2" charset="2"/>
              <a:buNone/>
            </a:pPr>
            <a:r>
              <a:rPr lang="ru-RU" b="1"/>
              <a:t>При сохранении файла, созданного в предыдущей версии Excel, как файла Excel 2007, этот файл будет иметь все новые свойства Excel. (Выберите один вариант ответа).</a:t>
            </a:r>
          </a:p>
        </p:txBody>
      </p:sp>
      <p:sp>
        <p:nvSpPr>
          <p:cNvPr id="159748" name="Rectangle 4"/>
          <p:cNvSpPr>
            <a:spLocks noChangeArrowheads="1"/>
          </p:cNvSpPr>
          <p:nvPr/>
        </p:nvSpPr>
        <p:spPr bwMode="auto">
          <a:xfrm>
            <a:off x="242888" y="2344738"/>
            <a:ext cx="7624762" cy="3105150"/>
          </a:xfrm>
          <a:prstGeom prst="rect">
            <a:avLst/>
          </a:prstGeom>
          <a:noFill/>
          <a:ln w="9525">
            <a:noFill/>
            <a:miter lim="800000"/>
            <a:headEnd/>
            <a:tailEnd/>
          </a:ln>
        </p:spPr>
        <p:txBody>
          <a:bodyPr/>
          <a:lstStyle/>
          <a:p>
            <a:pPr marL="401638" indent="-401638">
              <a:spcBef>
                <a:spcPct val="20000"/>
              </a:spcBef>
              <a:spcAft>
                <a:spcPct val="75000"/>
              </a:spcAft>
              <a:buFontTx/>
              <a:buAutoNum type="arabicPeriod"/>
            </a:pPr>
            <a:r>
              <a:rPr lang="ru-RU" sz="2000"/>
              <a:t>Да</a:t>
            </a:r>
          </a:p>
          <a:p>
            <a:pPr marL="401638" indent="-401638">
              <a:spcBef>
                <a:spcPct val="20000"/>
              </a:spcBef>
              <a:spcAft>
                <a:spcPct val="75000"/>
              </a:spcAft>
              <a:buFontTx/>
              <a:buAutoNum type="arabicPeriod"/>
            </a:pPr>
            <a:r>
              <a:rPr lang="ru-RU" sz="2000"/>
              <a:t>Нет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Effect transition="in" filter="slide(fromTop)">
                                      <p:cBhvr>
                                        <p:cTn id="7" dur="500"/>
                                        <p:tgtEl>
                                          <p:spTgt spid="159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59748">
                                            <p:txEl>
                                              <p:pRg st="0" end="0"/>
                                            </p:txEl>
                                          </p:spTgt>
                                        </p:tgtEl>
                                        <p:attrNameLst>
                                          <p:attrName>style.visibility</p:attrName>
                                        </p:attrNameLst>
                                      </p:cBhvr>
                                      <p:to>
                                        <p:strVal val="visible"/>
                                      </p:to>
                                    </p:set>
                                    <p:animEffect transition="in" filter="slide(fromLeft)">
                                      <p:cBhvr>
                                        <p:cTn id="12" dur="500"/>
                                        <p:tgtEl>
                                          <p:spTgt spid="15974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59748">
                                            <p:txEl>
                                              <p:pRg st="1" end="1"/>
                                            </p:txEl>
                                          </p:spTgt>
                                        </p:tgtEl>
                                        <p:attrNameLst>
                                          <p:attrName>style.visibility</p:attrName>
                                        </p:attrNameLst>
                                      </p:cBhvr>
                                      <p:to>
                                        <p:strVal val="visible"/>
                                      </p:to>
                                    </p:set>
                                    <p:animEffect transition="in" filter="slide(fromLeft)">
                                      <p:cBhvr>
                                        <p:cTn id="17" dur="500"/>
                                        <p:tgtEl>
                                          <p:spTgt spid="1597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utoUpdateAnimBg="0" advAuto="0"/>
      <p:bldP spid="15974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26626" name="Rectangle 2"/>
          <p:cNvSpPr>
            <a:spLocks noGrp="1" noChangeArrowheads="1"/>
          </p:cNvSpPr>
          <p:nvPr>
            <p:ph type="title" idx="4294967295"/>
          </p:nvPr>
        </p:nvSpPr>
        <p:spPr>
          <a:xfrm>
            <a:off x="506413" y="277813"/>
            <a:ext cx="8027987" cy="1149350"/>
          </a:xfrm>
        </p:spPr>
        <p:txBody>
          <a:bodyPr anchorCtr="0"/>
          <a:lstStyle/>
          <a:p>
            <a:r>
              <a:rPr lang="ru-RU"/>
              <a:t>Что изменилось и почему</a:t>
            </a:r>
          </a:p>
        </p:txBody>
      </p:sp>
      <p:sp>
        <p:nvSpPr>
          <p:cNvPr id="23555" name="Rectangle 3"/>
          <p:cNvSpPr>
            <a:spLocks noChangeArrowheads="1"/>
          </p:cNvSpPr>
          <p:nvPr/>
        </p:nvSpPr>
        <p:spPr bwMode="auto">
          <a:xfrm>
            <a:off x="6119813" y="819150"/>
            <a:ext cx="2744787" cy="2960688"/>
          </a:xfrm>
          <a:prstGeom prst="rect">
            <a:avLst/>
          </a:prstGeom>
          <a:noFill/>
          <a:ln w="9525">
            <a:noFill/>
            <a:miter lim="800000"/>
            <a:headEnd/>
            <a:tailEnd/>
          </a:ln>
        </p:spPr>
        <p:txBody>
          <a:bodyPr/>
          <a:lstStyle/>
          <a:p>
            <a:pPr>
              <a:spcBef>
                <a:spcPct val="20000"/>
              </a:spcBef>
              <a:spcAft>
                <a:spcPct val="75000"/>
              </a:spcAft>
            </a:pPr>
            <a:r>
              <a:rPr lang="ru-RU" sz="2000"/>
              <a:t>Да, в Excel 2007 внесено много изменений. Самые существенные изменения коснулись верхней части окна.</a:t>
            </a:r>
          </a:p>
          <a:p>
            <a:pPr>
              <a:spcBef>
                <a:spcPct val="20000"/>
              </a:spcBef>
              <a:spcAft>
                <a:spcPct val="75000"/>
              </a:spcAft>
            </a:pPr>
            <a:r>
              <a:rPr lang="ru-RU" sz="2000"/>
              <a:t>Но это изменения к лучшему. </a:t>
            </a:r>
          </a:p>
        </p:txBody>
      </p:sp>
      <p:sp>
        <p:nvSpPr>
          <p:cNvPr id="23557" name="Rectangle 5"/>
          <p:cNvSpPr>
            <a:spLocks noChangeArrowheads="1"/>
          </p:cNvSpPr>
          <p:nvPr/>
        </p:nvSpPr>
        <p:spPr bwMode="auto">
          <a:xfrm>
            <a:off x="277813" y="3994150"/>
            <a:ext cx="7143750" cy="769938"/>
          </a:xfrm>
          <a:prstGeom prst="rect">
            <a:avLst/>
          </a:prstGeom>
          <a:noFill/>
          <a:ln w="9525">
            <a:noFill/>
            <a:miter lim="800000"/>
            <a:headEnd/>
            <a:tailEnd/>
          </a:ln>
        </p:spPr>
        <p:txBody>
          <a:bodyPr/>
          <a:lstStyle/>
          <a:p>
            <a:pPr>
              <a:spcBef>
                <a:spcPct val="20000"/>
              </a:spcBef>
              <a:spcAft>
                <a:spcPct val="75000"/>
              </a:spcAft>
            </a:pPr>
            <a:r>
              <a:rPr lang="ru-RU">
                <a:solidFill>
                  <a:srgbClr val="FFCC00"/>
                </a:solidFill>
              </a:rPr>
              <a:t>Теперь востребованные команды видны яснее и стали более доступными благодаря единому центральному элементу управления под простым названием </a:t>
            </a:r>
            <a:r>
              <a:rPr lang="ru-RU" b="1">
                <a:solidFill>
                  <a:srgbClr val="FFCC00"/>
                </a:solidFill>
              </a:rPr>
              <a:t>— лента</a:t>
            </a:r>
            <a:r>
              <a:rPr lang="ru-RU">
                <a:solidFill>
                  <a:srgbClr val="FFCC00"/>
                </a:solidFill>
              </a:rPr>
              <a:t>.  </a:t>
            </a:r>
          </a:p>
        </p:txBody>
      </p:sp>
      <p:sp>
        <p:nvSpPr>
          <p:cNvPr id="26629" name="Line 6"/>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pic>
        <p:nvPicPr>
          <p:cNvPr id="26630" name="Picture 9" descr="Лента располагается в верхней части окна приложения Excel"/>
          <p:cNvPicPr>
            <a:picLocks noGrp="1" noChangeAspect="1" noChangeArrowheads="1"/>
          </p:cNvPicPr>
          <p:nvPr>
            <p:ph sz="half" idx="4294967295"/>
          </p:nvPr>
        </p:nvPicPr>
        <p:blipFill>
          <a:blip r:embed="rId3"/>
          <a:srcRect/>
          <a:stretch>
            <a:fillRect/>
          </a:stretch>
        </p:blipFill>
        <p:spPr>
          <a:xfrm>
            <a:off x="466725" y="1620838"/>
            <a:ext cx="5481638" cy="2528887"/>
          </a:xfr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slide(fromTop)">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slide(fromTop)">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3557">
                                            <p:txEl>
                                              <p:pRg st="0" end="0"/>
                                            </p:txEl>
                                          </p:spTgt>
                                        </p:tgtEl>
                                        <p:attrNameLst>
                                          <p:attrName>style.visibility</p:attrName>
                                        </p:attrNameLst>
                                      </p:cBhvr>
                                      <p:to>
                                        <p:strVal val="visible"/>
                                      </p:to>
                                    </p:set>
                                    <p:animEffect transition="in" filter="slide(fromLeft)">
                                      <p:cBhvr>
                                        <p:cTn id="17" dur="500"/>
                                        <p:tgtEl>
                                          <p:spTgt spid="235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P spid="23557"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09"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145410" name="Rectangle 2"/>
          <p:cNvSpPr>
            <a:spLocks noGrp="1" noChangeArrowheads="1"/>
          </p:cNvSpPr>
          <p:nvPr>
            <p:ph type="title" idx="4294967295"/>
          </p:nvPr>
        </p:nvSpPr>
        <p:spPr>
          <a:xfrm>
            <a:off x="249238" y="73025"/>
            <a:ext cx="8229600" cy="609600"/>
          </a:xfrm>
        </p:spPr>
        <p:txBody>
          <a:bodyPr anchorCtr="0"/>
          <a:lstStyle/>
          <a:p>
            <a:r>
              <a:rPr lang="ru-RU"/>
              <a:t>Тест 3, вопрос 1, ответ:</a:t>
            </a:r>
          </a:p>
        </p:txBody>
      </p:sp>
      <p:sp>
        <p:nvSpPr>
          <p:cNvPr id="161795" name="Rectangle 3"/>
          <p:cNvSpPr>
            <a:spLocks noGrp="1" noChangeArrowheads="1"/>
          </p:cNvSpPr>
          <p:nvPr>
            <p:ph sz="half" idx="4294967295"/>
          </p:nvPr>
        </p:nvSpPr>
        <p:spPr>
          <a:xfrm>
            <a:off x="271463" y="815975"/>
            <a:ext cx="8350250" cy="703263"/>
          </a:xfrm>
        </p:spPr>
        <p:txBody>
          <a:bodyPr/>
          <a:lstStyle/>
          <a:p>
            <a:pPr marL="0" indent="0">
              <a:spcAft>
                <a:spcPct val="75000"/>
              </a:spcAft>
              <a:buFont typeface="Wingdings" pitchFamily="2" charset="2"/>
              <a:buNone/>
            </a:pPr>
            <a:r>
              <a:rPr lang="ru-RU"/>
              <a:t>Да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1795"/>
                                        </p:tgtEl>
                                        <p:attrNameLst>
                                          <p:attrName>style.visibility</p:attrName>
                                        </p:attrNameLst>
                                      </p:cBhvr>
                                      <p:to>
                                        <p:strVal val="visible"/>
                                      </p:to>
                                    </p:set>
                                    <p:anim calcmode="lin" valueType="num">
                                      <p:cBhvr>
                                        <p:cTn id="7" dur="500" fill="hold"/>
                                        <p:tgtEl>
                                          <p:spTgt spid="161795"/>
                                        </p:tgtEl>
                                        <p:attrNameLst>
                                          <p:attrName>ppt_w</p:attrName>
                                        </p:attrNameLst>
                                      </p:cBhvr>
                                      <p:tavLst>
                                        <p:tav tm="0">
                                          <p:val>
                                            <p:fltVal val="0"/>
                                          </p:val>
                                        </p:tav>
                                        <p:tav tm="100000">
                                          <p:val>
                                            <p:strVal val="#ppt_w"/>
                                          </p:val>
                                        </p:tav>
                                      </p:tavLst>
                                    </p:anim>
                                    <p:anim calcmode="lin" valueType="num">
                                      <p:cBhvr>
                                        <p:cTn id="8" dur="500" fill="hold"/>
                                        <p:tgtEl>
                                          <p:spTgt spid="1617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7"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147458" name="Rectangle 2"/>
          <p:cNvSpPr>
            <a:spLocks noGrp="1" noChangeArrowheads="1"/>
          </p:cNvSpPr>
          <p:nvPr>
            <p:ph type="title" idx="4294967295"/>
          </p:nvPr>
        </p:nvSpPr>
        <p:spPr>
          <a:xfrm>
            <a:off x="249238" y="73025"/>
            <a:ext cx="8229600" cy="609600"/>
          </a:xfrm>
        </p:spPr>
        <p:txBody>
          <a:bodyPr anchorCtr="0"/>
          <a:lstStyle/>
          <a:p>
            <a:r>
              <a:rPr lang="ru-RU"/>
              <a:t>Тест 3, вопрос 2</a:t>
            </a:r>
          </a:p>
        </p:txBody>
      </p:sp>
      <p:sp>
        <p:nvSpPr>
          <p:cNvPr id="163843" name="Rectangle 3"/>
          <p:cNvSpPr>
            <a:spLocks noGrp="1" noChangeArrowheads="1"/>
          </p:cNvSpPr>
          <p:nvPr>
            <p:ph type="body" sz="half" idx="4294967295"/>
          </p:nvPr>
        </p:nvSpPr>
        <p:spPr>
          <a:xfrm>
            <a:off x="260350" y="798513"/>
            <a:ext cx="7685088" cy="1189037"/>
          </a:xfrm>
        </p:spPr>
        <p:txBody>
          <a:bodyPr/>
          <a:lstStyle/>
          <a:p>
            <a:pPr marL="0" indent="0">
              <a:spcAft>
                <a:spcPct val="75000"/>
              </a:spcAft>
              <a:buFont typeface="Wingdings" pitchFamily="2" charset="2"/>
              <a:buNone/>
            </a:pPr>
            <a:r>
              <a:rPr lang="ru-RU" b="1"/>
              <a:t>Почему формат файлов Excel 2007 изменился и стал основываться на XML? (Выберите один ответ)</a:t>
            </a:r>
          </a:p>
        </p:txBody>
      </p:sp>
      <p:sp>
        <p:nvSpPr>
          <p:cNvPr id="163844" name="Rectangle 4"/>
          <p:cNvSpPr>
            <a:spLocks noChangeArrowheads="1"/>
          </p:cNvSpPr>
          <p:nvPr/>
        </p:nvSpPr>
        <p:spPr bwMode="auto">
          <a:xfrm>
            <a:off x="242888" y="2241550"/>
            <a:ext cx="7624762" cy="3105150"/>
          </a:xfrm>
          <a:prstGeom prst="rect">
            <a:avLst/>
          </a:prstGeom>
          <a:noFill/>
          <a:ln w="9525">
            <a:noFill/>
            <a:miter lim="800000"/>
            <a:headEnd/>
            <a:tailEnd/>
          </a:ln>
        </p:spPr>
        <p:txBody>
          <a:bodyPr/>
          <a:lstStyle/>
          <a:p>
            <a:pPr marL="401638" indent="-401638">
              <a:spcBef>
                <a:spcPct val="20000"/>
              </a:spcBef>
              <a:spcAft>
                <a:spcPct val="75000"/>
              </a:spcAft>
              <a:buFontTx/>
              <a:buAutoNum type="arabicPeriod"/>
            </a:pPr>
            <a:r>
              <a:rPr lang="ru-RU" sz="2000"/>
              <a:t>Стало возможно добавить в Excel новые возможности. </a:t>
            </a:r>
          </a:p>
          <a:p>
            <a:pPr marL="401638" indent="-401638">
              <a:spcBef>
                <a:spcPct val="20000"/>
              </a:spcBef>
              <a:spcAft>
                <a:spcPct val="75000"/>
              </a:spcAft>
              <a:buFontTx/>
              <a:buAutoNum type="arabicPeriod"/>
            </a:pPr>
            <a:r>
              <a:rPr lang="ru-RU" sz="2000"/>
              <a:t>Файлы стали безопаснее. </a:t>
            </a:r>
          </a:p>
          <a:p>
            <a:pPr marL="401638" indent="-401638">
              <a:spcBef>
                <a:spcPct val="20000"/>
              </a:spcBef>
              <a:spcAft>
                <a:spcPct val="75000"/>
              </a:spcAft>
              <a:buFontTx/>
              <a:buAutoNum type="arabicPeriod"/>
            </a:pPr>
            <a:r>
              <a:rPr lang="ru-RU" sz="2000"/>
              <a:t>Снизился риск повреждения файла. </a:t>
            </a:r>
          </a:p>
          <a:p>
            <a:pPr marL="401638" indent="-401638">
              <a:spcBef>
                <a:spcPct val="20000"/>
              </a:spcBef>
              <a:spcAft>
                <a:spcPct val="75000"/>
              </a:spcAft>
              <a:buFontTx/>
              <a:buAutoNum type="arabicPeriod"/>
            </a:pPr>
            <a:r>
              <a:rPr lang="ru-RU" sz="2000"/>
              <a:t>Уменьшился размер файла. </a:t>
            </a:r>
          </a:p>
          <a:p>
            <a:pPr marL="401638" indent="-401638">
              <a:spcBef>
                <a:spcPct val="20000"/>
              </a:spcBef>
              <a:spcAft>
                <a:spcPct val="75000"/>
              </a:spcAft>
              <a:buFontTx/>
              <a:buAutoNum type="arabicPeriod"/>
            </a:pPr>
            <a:r>
              <a:rPr lang="ru-RU" sz="2000"/>
              <a:t>Все варианты, приведенные выше.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slide(fromTop)">
                                      <p:cBhvr>
                                        <p:cTn id="7" dur="500"/>
                                        <p:tgtEl>
                                          <p:spTgt spid="163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63844">
                                            <p:txEl>
                                              <p:pRg st="0" end="0"/>
                                            </p:txEl>
                                          </p:spTgt>
                                        </p:tgtEl>
                                        <p:attrNameLst>
                                          <p:attrName>style.visibility</p:attrName>
                                        </p:attrNameLst>
                                      </p:cBhvr>
                                      <p:to>
                                        <p:strVal val="visible"/>
                                      </p:to>
                                    </p:set>
                                    <p:animEffect transition="in" filter="slide(fromLeft)">
                                      <p:cBhvr>
                                        <p:cTn id="12" dur="500"/>
                                        <p:tgtEl>
                                          <p:spTgt spid="1638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63844">
                                            <p:txEl>
                                              <p:pRg st="1" end="1"/>
                                            </p:txEl>
                                          </p:spTgt>
                                        </p:tgtEl>
                                        <p:attrNameLst>
                                          <p:attrName>style.visibility</p:attrName>
                                        </p:attrNameLst>
                                      </p:cBhvr>
                                      <p:to>
                                        <p:strVal val="visible"/>
                                      </p:to>
                                    </p:set>
                                    <p:animEffect transition="in" filter="slide(fromLeft)">
                                      <p:cBhvr>
                                        <p:cTn id="17" dur="500"/>
                                        <p:tgtEl>
                                          <p:spTgt spid="1638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63844">
                                            <p:txEl>
                                              <p:pRg st="2" end="2"/>
                                            </p:txEl>
                                          </p:spTgt>
                                        </p:tgtEl>
                                        <p:attrNameLst>
                                          <p:attrName>style.visibility</p:attrName>
                                        </p:attrNameLst>
                                      </p:cBhvr>
                                      <p:to>
                                        <p:strVal val="visible"/>
                                      </p:to>
                                    </p:set>
                                    <p:animEffect transition="in" filter="slide(fromLeft)">
                                      <p:cBhvr>
                                        <p:cTn id="22" dur="500"/>
                                        <p:tgtEl>
                                          <p:spTgt spid="16384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63844">
                                            <p:txEl>
                                              <p:pRg st="3" end="3"/>
                                            </p:txEl>
                                          </p:spTgt>
                                        </p:tgtEl>
                                        <p:attrNameLst>
                                          <p:attrName>style.visibility</p:attrName>
                                        </p:attrNameLst>
                                      </p:cBhvr>
                                      <p:to>
                                        <p:strVal val="visible"/>
                                      </p:to>
                                    </p:set>
                                    <p:animEffect transition="in" filter="slide(fromLeft)">
                                      <p:cBhvr>
                                        <p:cTn id="27" dur="500"/>
                                        <p:tgtEl>
                                          <p:spTgt spid="16384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63844">
                                            <p:txEl>
                                              <p:pRg st="4" end="4"/>
                                            </p:txEl>
                                          </p:spTgt>
                                        </p:tgtEl>
                                        <p:attrNameLst>
                                          <p:attrName>style.visibility</p:attrName>
                                        </p:attrNameLst>
                                      </p:cBhvr>
                                      <p:to>
                                        <p:strVal val="visible"/>
                                      </p:to>
                                    </p:set>
                                    <p:animEffect transition="in" filter="slide(fromLeft)">
                                      <p:cBhvr>
                                        <p:cTn id="32" dur="500"/>
                                        <p:tgtEl>
                                          <p:spTgt spid="1638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autoUpdateAnimBg="0" advAuto="0"/>
      <p:bldP spid="163844"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5"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149506" name="Rectangle 2"/>
          <p:cNvSpPr>
            <a:spLocks noGrp="1" noChangeArrowheads="1"/>
          </p:cNvSpPr>
          <p:nvPr>
            <p:ph type="title" idx="4294967295"/>
          </p:nvPr>
        </p:nvSpPr>
        <p:spPr>
          <a:xfrm>
            <a:off x="249238" y="73025"/>
            <a:ext cx="8229600" cy="609600"/>
          </a:xfrm>
        </p:spPr>
        <p:txBody>
          <a:bodyPr anchorCtr="0"/>
          <a:lstStyle/>
          <a:p>
            <a:r>
              <a:rPr lang="ru-RU"/>
              <a:t>Тест 3, вопрос 2, ответ:</a:t>
            </a:r>
          </a:p>
        </p:txBody>
      </p:sp>
      <p:sp>
        <p:nvSpPr>
          <p:cNvPr id="165891" name="Rectangle 3"/>
          <p:cNvSpPr>
            <a:spLocks noGrp="1" noChangeArrowheads="1"/>
          </p:cNvSpPr>
          <p:nvPr>
            <p:ph sz="half" idx="4294967295"/>
          </p:nvPr>
        </p:nvSpPr>
        <p:spPr>
          <a:xfrm>
            <a:off x="279400" y="819150"/>
            <a:ext cx="8350250" cy="703263"/>
          </a:xfrm>
        </p:spPr>
        <p:txBody>
          <a:bodyPr/>
          <a:lstStyle/>
          <a:p>
            <a:pPr marL="0" indent="0">
              <a:spcAft>
                <a:spcPct val="75000"/>
              </a:spcAft>
              <a:buFont typeface="Wingdings" pitchFamily="2" charset="2"/>
              <a:buNone/>
            </a:pPr>
            <a:r>
              <a:rPr lang="ru-RU"/>
              <a:t>Все варианты, приведенные выше.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5891"/>
                                        </p:tgtEl>
                                        <p:attrNameLst>
                                          <p:attrName>style.visibility</p:attrName>
                                        </p:attrNameLst>
                                      </p:cBhvr>
                                      <p:to>
                                        <p:strVal val="visible"/>
                                      </p:to>
                                    </p:set>
                                    <p:anim calcmode="lin" valueType="num">
                                      <p:cBhvr>
                                        <p:cTn id="7" dur="500" fill="hold"/>
                                        <p:tgtEl>
                                          <p:spTgt spid="165891"/>
                                        </p:tgtEl>
                                        <p:attrNameLst>
                                          <p:attrName>ppt_w</p:attrName>
                                        </p:attrNameLst>
                                      </p:cBhvr>
                                      <p:tavLst>
                                        <p:tav tm="0">
                                          <p:val>
                                            <p:fltVal val="0"/>
                                          </p:val>
                                        </p:tav>
                                        <p:tav tm="100000">
                                          <p:val>
                                            <p:strVal val="#ppt_w"/>
                                          </p:val>
                                        </p:tav>
                                      </p:tavLst>
                                    </p:anim>
                                    <p:anim calcmode="lin" valueType="num">
                                      <p:cBhvr>
                                        <p:cTn id="8" dur="500" fill="hold"/>
                                        <p:tgtEl>
                                          <p:spTgt spid="1658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3"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151554" name="Rectangle 2"/>
          <p:cNvSpPr>
            <a:spLocks noGrp="1" noChangeArrowheads="1"/>
          </p:cNvSpPr>
          <p:nvPr>
            <p:ph type="title" idx="4294967295"/>
          </p:nvPr>
        </p:nvSpPr>
        <p:spPr>
          <a:xfrm>
            <a:off x="249238" y="73025"/>
            <a:ext cx="8229600" cy="609600"/>
          </a:xfrm>
        </p:spPr>
        <p:txBody>
          <a:bodyPr anchorCtr="0"/>
          <a:lstStyle/>
          <a:p>
            <a:r>
              <a:rPr lang="ru-RU"/>
              <a:t>Тест 3, вопрос 3</a:t>
            </a:r>
          </a:p>
        </p:txBody>
      </p:sp>
      <p:sp>
        <p:nvSpPr>
          <p:cNvPr id="167939" name="Rectangle 3"/>
          <p:cNvSpPr>
            <a:spLocks noGrp="1" noChangeArrowheads="1"/>
          </p:cNvSpPr>
          <p:nvPr>
            <p:ph type="body" sz="half" idx="4294967295"/>
          </p:nvPr>
        </p:nvSpPr>
        <p:spPr>
          <a:xfrm>
            <a:off x="260350" y="815975"/>
            <a:ext cx="7685088" cy="1189038"/>
          </a:xfrm>
        </p:spPr>
        <p:txBody>
          <a:bodyPr/>
          <a:lstStyle/>
          <a:p>
            <a:pPr marL="0" indent="0">
              <a:spcAft>
                <a:spcPct val="75000"/>
              </a:spcAft>
              <a:buFont typeface="Wingdings" pitchFamily="2" charset="2"/>
              <a:buNone/>
            </a:pPr>
            <a:r>
              <a:rPr lang="ru-RU" b="1"/>
              <a:t>Присланный файл Excel 2003 был открыт в Excel 2007. По окончании работы в Excel 2007 файл автоматически будет сохранен как Excel 2007, если вариант сохранения не будет изменен.</a:t>
            </a:r>
          </a:p>
        </p:txBody>
      </p:sp>
      <p:sp>
        <p:nvSpPr>
          <p:cNvPr id="167940" name="Rectangle 4"/>
          <p:cNvSpPr>
            <a:spLocks noChangeArrowheads="1"/>
          </p:cNvSpPr>
          <p:nvPr/>
        </p:nvSpPr>
        <p:spPr bwMode="auto">
          <a:xfrm>
            <a:off x="263525" y="3752850"/>
            <a:ext cx="7624763" cy="3105150"/>
          </a:xfrm>
          <a:prstGeom prst="rect">
            <a:avLst/>
          </a:prstGeom>
          <a:noFill/>
          <a:ln w="9525">
            <a:noFill/>
            <a:miter lim="800000"/>
            <a:headEnd/>
            <a:tailEnd/>
          </a:ln>
        </p:spPr>
        <p:txBody>
          <a:bodyPr/>
          <a:lstStyle/>
          <a:p>
            <a:pPr marL="401638" indent="-401638">
              <a:spcBef>
                <a:spcPct val="20000"/>
              </a:spcBef>
              <a:spcAft>
                <a:spcPct val="75000"/>
              </a:spcAft>
              <a:buFontTx/>
              <a:buAutoNum type="arabicPeriod"/>
            </a:pPr>
            <a:r>
              <a:rPr lang="ru-RU" sz="2000"/>
              <a:t>Да</a:t>
            </a:r>
          </a:p>
          <a:p>
            <a:pPr marL="401638" indent="-401638">
              <a:spcBef>
                <a:spcPct val="20000"/>
              </a:spcBef>
              <a:spcAft>
                <a:spcPct val="75000"/>
              </a:spcAft>
              <a:buFontTx/>
              <a:buAutoNum type="arabicPeriod"/>
            </a:pPr>
            <a:r>
              <a:rPr lang="ru-RU" sz="2000"/>
              <a:t>Нет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slide(fromTop)">
                                      <p:cBhvr>
                                        <p:cTn id="7" dur="500"/>
                                        <p:tgtEl>
                                          <p:spTgt spid="167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67940">
                                            <p:txEl>
                                              <p:pRg st="0" end="0"/>
                                            </p:txEl>
                                          </p:spTgt>
                                        </p:tgtEl>
                                        <p:attrNameLst>
                                          <p:attrName>style.visibility</p:attrName>
                                        </p:attrNameLst>
                                      </p:cBhvr>
                                      <p:to>
                                        <p:strVal val="visible"/>
                                      </p:to>
                                    </p:set>
                                    <p:animEffect transition="in" filter="slide(fromLeft)">
                                      <p:cBhvr>
                                        <p:cTn id="12" dur="500"/>
                                        <p:tgtEl>
                                          <p:spTgt spid="16794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67940">
                                            <p:txEl>
                                              <p:pRg st="1" end="1"/>
                                            </p:txEl>
                                          </p:spTgt>
                                        </p:tgtEl>
                                        <p:attrNameLst>
                                          <p:attrName>style.visibility</p:attrName>
                                        </p:attrNameLst>
                                      </p:cBhvr>
                                      <p:to>
                                        <p:strVal val="visible"/>
                                      </p:to>
                                    </p:set>
                                    <p:animEffect transition="in" filter="slide(fromLeft)">
                                      <p:cBhvr>
                                        <p:cTn id="17" dur="500"/>
                                        <p:tgtEl>
                                          <p:spTgt spid="1679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autoUpdateAnimBg="0" advAuto="0"/>
      <p:bldP spid="167940"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1"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153602" name="Rectangle 2"/>
          <p:cNvSpPr>
            <a:spLocks noGrp="1" noChangeArrowheads="1"/>
          </p:cNvSpPr>
          <p:nvPr>
            <p:ph type="title" idx="4294967295"/>
          </p:nvPr>
        </p:nvSpPr>
        <p:spPr>
          <a:xfrm>
            <a:off x="249238" y="73025"/>
            <a:ext cx="8229600" cy="609600"/>
          </a:xfrm>
        </p:spPr>
        <p:txBody>
          <a:bodyPr anchorCtr="0"/>
          <a:lstStyle/>
          <a:p>
            <a:r>
              <a:rPr lang="ru-RU"/>
              <a:t>Тест 3, вопрос 3, ответ:</a:t>
            </a:r>
          </a:p>
        </p:txBody>
      </p:sp>
      <p:sp>
        <p:nvSpPr>
          <p:cNvPr id="169987" name="Rectangle 3"/>
          <p:cNvSpPr>
            <a:spLocks noGrp="1" noChangeArrowheads="1"/>
          </p:cNvSpPr>
          <p:nvPr>
            <p:ph sz="half" idx="4294967295"/>
          </p:nvPr>
        </p:nvSpPr>
        <p:spPr>
          <a:xfrm>
            <a:off x="293688" y="3935413"/>
            <a:ext cx="8350250" cy="703262"/>
          </a:xfrm>
        </p:spPr>
        <p:txBody>
          <a:bodyPr/>
          <a:lstStyle/>
          <a:p>
            <a:pPr marL="0" indent="0">
              <a:spcAft>
                <a:spcPct val="75000"/>
              </a:spcAft>
              <a:buFont typeface="Wingdings" pitchFamily="2" charset="2"/>
              <a:buNone/>
            </a:pPr>
            <a:r>
              <a:rPr lang="ru-RU"/>
              <a:t>Нет </a:t>
            </a:r>
          </a:p>
        </p:txBody>
      </p:sp>
      <p:sp>
        <p:nvSpPr>
          <p:cNvPr id="169988" name="Rectangle 4"/>
          <p:cNvSpPr>
            <a:spLocks noChangeArrowheads="1"/>
          </p:cNvSpPr>
          <p:nvPr/>
        </p:nvSpPr>
        <p:spPr bwMode="auto">
          <a:xfrm>
            <a:off x="273050" y="2124075"/>
            <a:ext cx="8350250" cy="1171575"/>
          </a:xfrm>
          <a:prstGeom prst="rect">
            <a:avLst/>
          </a:prstGeom>
          <a:noFill/>
          <a:ln w="9525">
            <a:noFill/>
            <a:miter lim="800000"/>
            <a:headEnd/>
            <a:tailEnd/>
          </a:ln>
        </p:spPr>
        <p:txBody>
          <a:bodyPr/>
          <a:lstStyle/>
          <a:p>
            <a:pPr>
              <a:spcBef>
                <a:spcPct val="20000"/>
              </a:spcBef>
              <a:spcAft>
                <a:spcPct val="75000"/>
              </a:spcAft>
            </a:pPr>
            <a:r>
              <a:rPr lang="ru-RU" sz="2000"/>
              <a:t>Если файл был создан в Excel 2003, Excel 2007 сохранит его в формате 2003, если не задано иное.</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9987"/>
                                        </p:tgtEl>
                                        <p:attrNameLst>
                                          <p:attrName>style.visibility</p:attrName>
                                        </p:attrNameLst>
                                      </p:cBhvr>
                                      <p:to>
                                        <p:strVal val="visible"/>
                                      </p:to>
                                    </p:set>
                                    <p:anim calcmode="lin" valueType="num">
                                      <p:cBhvr>
                                        <p:cTn id="7" dur="500" fill="hold"/>
                                        <p:tgtEl>
                                          <p:spTgt spid="169987"/>
                                        </p:tgtEl>
                                        <p:attrNameLst>
                                          <p:attrName>ppt_w</p:attrName>
                                        </p:attrNameLst>
                                      </p:cBhvr>
                                      <p:tavLst>
                                        <p:tav tm="0">
                                          <p:val>
                                            <p:fltVal val="0"/>
                                          </p:val>
                                        </p:tav>
                                        <p:tav tm="100000">
                                          <p:val>
                                            <p:strVal val="#ppt_w"/>
                                          </p:val>
                                        </p:tav>
                                      </p:tavLst>
                                    </p:anim>
                                    <p:anim calcmode="lin" valueType="num">
                                      <p:cBhvr>
                                        <p:cTn id="8" dur="500" fill="hold"/>
                                        <p:tgtEl>
                                          <p:spTgt spid="16998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9988"/>
                                        </p:tgtEl>
                                        <p:attrNameLst>
                                          <p:attrName>style.visibility</p:attrName>
                                        </p:attrNameLst>
                                      </p:cBhvr>
                                      <p:to>
                                        <p:strVal val="visible"/>
                                      </p:to>
                                    </p:set>
                                    <p:animEffect transition="in" filter="slide(fromBottom)">
                                      <p:cBhvr>
                                        <p:cTn id="13" dur="500"/>
                                        <p:tgtEl>
                                          <p:spTgt spid="169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autoUpdateAnimBg="0"/>
      <p:bldP spid="16998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9"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1030" name="Rectangle 2"/>
          <p:cNvSpPr>
            <a:spLocks noGrp="1" noChangeArrowheads="1"/>
          </p:cNvSpPr>
          <p:nvPr>
            <p:ph type="title" idx="4294967295"/>
          </p:nvPr>
        </p:nvSpPr>
        <p:spPr>
          <a:xfrm>
            <a:off x="257175" y="63500"/>
            <a:ext cx="8904288" cy="614363"/>
          </a:xfrm>
        </p:spPr>
        <p:txBody>
          <a:bodyPr anchorCtr="0"/>
          <a:lstStyle/>
          <a:p>
            <a:r>
              <a:rPr lang="ru-RU"/>
              <a:t>Что расположено на ленте </a:t>
            </a:r>
          </a:p>
        </p:txBody>
      </p:sp>
      <p:sp>
        <p:nvSpPr>
          <p:cNvPr id="172035" name="Rectangle 3"/>
          <p:cNvSpPr>
            <a:spLocks noChangeArrowheads="1"/>
          </p:cNvSpPr>
          <p:nvPr/>
        </p:nvSpPr>
        <p:spPr bwMode="auto">
          <a:xfrm>
            <a:off x="6119813" y="801688"/>
            <a:ext cx="2744787" cy="2763837"/>
          </a:xfrm>
          <a:prstGeom prst="rect">
            <a:avLst/>
          </a:prstGeom>
          <a:noFill/>
          <a:ln w="9525">
            <a:noFill/>
            <a:miter lim="800000"/>
            <a:headEnd/>
            <a:tailEnd/>
          </a:ln>
        </p:spPr>
        <p:txBody>
          <a:bodyPr/>
          <a:lstStyle/>
          <a:p>
            <a:pPr>
              <a:spcBef>
                <a:spcPct val="20000"/>
              </a:spcBef>
              <a:spcAft>
                <a:spcPct val="75000"/>
              </a:spcAft>
            </a:pPr>
            <a:r>
              <a:rPr lang="ru-RU" sz="2000"/>
              <a:t>Лента состоит из трех элементов: вкладок, групп и команд. </a:t>
            </a:r>
          </a:p>
        </p:txBody>
      </p:sp>
      <p:graphicFrame>
        <p:nvGraphicFramePr>
          <p:cNvPr id="1026" name="Object 4"/>
          <p:cNvGraphicFramePr>
            <a:graphicFrameLocks noChangeAspect="1"/>
          </p:cNvGraphicFramePr>
          <p:nvPr/>
        </p:nvGraphicFramePr>
        <p:xfrm>
          <a:off x="339725" y="4021138"/>
          <a:ext cx="269875" cy="303212"/>
        </p:xfrm>
        <a:graphic>
          <a:graphicData uri="http://schemas.openxmlformats.org/presentationml/2006/ole">
            <p:oleObj spid="_x0000_s1026" name="Visio" r:id="rId4" imgW="270231" imgH="303063" progId="">
              <p:embed/>
            </p:oleObj>
          </a:graphicData>
        </a:graphic>
      </p:graphicFrame>
      <p:graphicFrame>
        <p:nvGraphicFramePr>
          <p:cNvPr id="1027" name="Object 5"/>
          <p:cNvGraphicFramePr>
            <a:graphicFrameLocks noChangeAspect="1"/>
          </p:cNvGraphicFramePr>
          <p:nvPr/>
        </p:nvGraphicFramePr>
        <p:xfrm>
          <a:off x="339725" y="4754563"/>
          <a:ext cx="269875" cy="303212"/>
        </p:xfrm>
        <a:graphic>
          <a:graphicData uri="http://schemas.openxmlformats.org/presentationml/2006/ole">
            <p:oleObj spid="_x0000_s1027" name="Visio" r:id="rId5" imgW="270231" imgH="303063" progId="">
              <p:embed/>
            </p:oleObj>
          </a:graphicData>
        </a:graphic>
      </p:graphicFrame>
      <p:graphicFrame>
        <p:nvGraphicFramePr>
          <p:cNvPr id="1028" name="Object 6"/>
          <p:cNvGraphicFramePr>
            <a:graphicFrameLocks noChangeAspect="1"/>
          </p:cNvGraphicFramePr>
          <p:nvPr/>
        </p:nvGraphicFramePr>
        <p:xfrm>
          <a:off x="339725" y="5465763"/>
          <a:ext cx="269875" cy="303212"/>
        </p:xfrm>
        <a:graphic>
          <a:graphicData uri="http://schemas.openxmlformats.org/presentationml/2006/ole">
            <p:oleObj spid="_x0000_s1028" name="Visio" r:id="rId6" imgW="270231" imgH="303063" progId="">
              <p:embed/>
            </p:oleObj>
          </a:graphicData>
        </a:graphic>
      </p:graphicFrame>
      <p:sp>
        <p:nvSpPr>
          <p:cNvPr id="1032" name="Line 7"/>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sp>
        <p:nvSpPr>
          <p:cNvPr id="172041" name="Rectangle 9"/>
          <p:cNvSpPr>
            <a:spLocks noChangeArrowheads="1"/>
          </p:cNvSpPr>
          <p:nvPr/>
        </p:nvSpPr>
        <p:spPr bwMode="auto">
          <a:xfrm>
            <a:off x="635000" y="3987800"/>
            <a:ext cx="8607425" cy="2114550"/>
          </a:xfrm>
          <a:prstGeom prst="rect">
            <a:avLst/>
          </a:prstGeom>
          <a:noFill/>
          <a:ln w="9525">
            <a:noFill/>
            <a:miter lim="800000"/>
            <a:headEnd/>
            <a:tailEnd/>
          </a:ln>
        </p:spPr>
        <p:txBody>
          <a:bodyPr>
            <a:spAutoFit/>
          </a:bodyPr>
          <a:lstStyle/>
          <a:p>
            <a:pPr>
              <a:spcBef>
                <a:spcPct val="20000"/>
              </a:spcBef>
              <a:spcAft>
                <a:spcPct val="45000"/>
              </a:spcAft>
            </a:pPr>
            <a:r>
              <a:rPr lang="ru-RU" b="1">
                <a:solidFill>
                  <a:srgbClr val="FFCC00"/>
                </a:solidFill>
              </a:rPr>
              <a:t>Вкладки:</a:t>
            </a:r>
            <a:r>
              <a:rPr lang="ru-RU">
                <a:solidFill>
                  <a:srgbClr val="FFCC00"/>
                </a:solidFill>
              </a:rPr>
              <a:t> Вкладки предоставляют возможность выполнять основные задачи, предусмотренные в Excel. В верхней части окна Excel доступно семь вкладок. </a:t>
            </a:r>
            <a:endParaRPr lang="ru-RU" b="1"/>
          </a:p>
          <a:p>
            <a:pPr>
              <a:spcBef>
                <a:spcPct val="20000"/>
              </a:spcBef>
              <a:spcAft>
                <a:spcPct val="45000"/>
              </a:spcAft>
            </a:pPr>
            <a:r>
              <a:rPr lang="ru-RU" b="1">
                <a:solidFill>
                  <a:srgbClr val="FFCC00"/>
                </a:solidFill>
              </a:rPr>
              <a:t>Группы:</a:t>
            </a:r>
            <a:r>
              <a:rPr lang="ru-RU">
                <a:solidFill>
                  <a:srgbClr val="FFCC00"/>
                </a:solidFill>
              </a:rPr>
              <a:t> Группы являются наборами связанных команд, которые отображаются на вкладках.</a:t>
            </a:r>
            <a:endParaRPr lang="ru-RU" b="1"/>
          </a:p>
          <a:p>
            <a:pPr>
              <a:spcBef>
                <a:spcPct val="20000"/>
              </a:spcBef>
              <a:spcAft>
                <a:spcPct val="45000"/>
              </a:spcAft>
            </a:pPr>
            <a:r>
              <a:rPr lang="ru-RU" b="1">
                <a:solidFill>
                  <a:srgbClr val="FFCC00"/>
                </a:solidFill>
              </a:rPr>
              <a:t>Команды: </a:t>
            </a:r>
            <a:r>
              <a:rPr lang="ru-RU">
                <a:solidFill>
                  <a:srgbClr val="FFCC00"/>
                </a:solidFill>
              </a:rPr>
              <a:t>Командой может быть кнопка, меню или поле, предназначенное для ввода сведений. </a:t>
            </a:r>
          </a:p>
        </p:txBody>
      </p:sp>
      <p:pic>
        <p:nvPicPr>
          <p:cNvPr id="1034" name="Picture 13" descr="Вкладка «Главная», группа «Выравнивание» и команда «Перенос текста»"/>
          <p:cNvPicPr>
            <a:picLocks noGrp="1" noChangeAspect="1" noChangeArrowheads="1"/>
          </p:cNvPicPr>
          <p:nvPr>
            <p:ph sz="half" idx="4294967295"/>
          </p:nvPr>
        </p:nvPicPr>
        <p:blipFill>
          <a:blip r:embed="rId7"/>
          <a:srcRect/>
          <a:stretch>
            <a:fillRect/>
          </a:stretch>
        </p:blipFill>
        <p:spPr>
          <a:xfrm>
            <a:off x="309563" y="930275"/>
            <a:ext cx="5651500" cy="2849563"/>
          </a:xfr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2035"/>
                                        </p:tgtEl>
                                        <p:attrNameLst>
                                          <p:attrName>style.visibility</p:attrName>
                                        </p:attrNameLst>
                                      </p:cBhvr>
                                      <p:to>
                                        <p:strVal val="visible"/>
                                      </p:to>
                                    </p:set>
                                    <p:animEffect transition="in" filter="slide(fromTop)">
                                      <p:cBhvr>
                                        <p:cTn id="7" dur="500"/>
                                        <p:tgtEl>
                                          <p:spTgt spid="17203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ssolve">
                                      <p:cBhvr>
                                        <p:cTn id="12" dur="500"/>
                                        <p:tgtEl>
                                          <p:spTgt spid="1026"/>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dissolve">
                                      <p:cBhvr>
                                        <p:cTn id="16" dur="500"/>
                                        <p:tgtEl>
                                          <p:spTgt spid="1027"/>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dissolve">
                                      <p:cBhvr>
                                        <p:cTn id="20" dur="500"/>
                                        <p:tgtEl>
                                          <p:spTgt spid="1028"/>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72041">
                                            <p:txEl>
                                              <p:pRg st="0" end="0"/>
                                            </p:txEl>
                                          </p:spTgt>
                                        </p:tgtEl>
                                        <p:attrNameLst>
                                          <p:attrName>style.visibility</p:attrName>
                                        </p:attrNameLst>
                                      </p:cBhvr>
                                      <p:to>
                                        <p:strVal val="visible"/>
                                      </p:to>
                                    </p:set>
                                    <p:animEffect transition="in" filter="checkerboard(across)">
                                      <p:cBhvr>
                                        <p:cTn id="25" dur="500"/>
                                        <p:tgtEl>
                                          <p:spTgt spid="17204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72041">
                                            <p:txEl>
                                              <p:pRg st="1" end="1"/>
                                            </p:txEl>
                                          </p:spTgt>
                                        </p:tgtEl>
                                        <p:attrNameLst>
                                          <p:attrName>style.visibility</p:attrName>
                                        </p:attrNameLst>
                                      </p:cBhvr>
                                      <p:to>
                                        <p:strVal val="visible"/>
                                      </p:to>
                                    </p:set>
                                    <p:animEffect transition="in" filter="checkerboard(across)">
                                      <p:cBhvr>
                                        <p:cTn id="30" dur="500"/>
                                        <p:tgtEl>
                                          <p:spTgt spid="17204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72041">
                                            <p:txEl>
                                              <p:pRg st="2" end="2"/>
                                            </p:txEl>
                                          </p:spTgt>
                                        </p:tgtEl>
                                        <p:attrNameLst>
                                          <p:attrName>style.visibility</p:attrName>
                                        </p:attrNameLst>
                                      </p:cBhvr>
                                      <p:to>
                                        <p:strVal val="visible"/>
                                      </p:to>
                                    </p:set>
                                    <p:animEffect transition="in" filter="checkerboard(across)">
                                      <p:cBhvr>
                                        <p:cTn id="35" dur="500"/>
                                        <p:tgtEl>
                                          <p:spTgt spid="1720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autoUpdateAnimBg="0"/>
      <p:bldP spid="17204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31746" name="Rectangle 2"/>
          <p:cNvSpPr>
            <a:spLocks noGrp="1" noChangeArrowheads="1"/>
          </p:cNvSpPr>
          <p:nvPr>
            <p:ph type="title" idx="4294967295"/>
          </p:nvPr>
        </p:nvSpPr>
        <p:spPr>
          <a:xfrm>
            <a:off x="257175" y="63500"/>
            <a:ext cx="8904288" cy="614363"/>
          </a:xfrm>
        </p:spPr>
        <p:txBody>
          <a:bodyPr anchorCtr="0"/>
          <a:lstStyle/>
          <a:p>
            <a:r>
              <a:rPr lang="ru-RU"/>
              <a:t>Что расположено на ленте </a:t>
            </a:r>
          </a:p>
        </p:txBody>
      </p:sp>
      <p:sp>
        <p:nvSpPr>
          <p:cNvPr id="174083" name="Rectangle 3"/>
          <p:cNvSpPr>
            <a:spLocks noChangeArrowheads="1"/>
          </p:cNvSpPr>
          <p:nvPr/>
        </p:nvSpPr>
        <p:spPr bwMode="auto">
          <a:xfrm>
            <a:off x="6119813" y="801688"/>
            <a:ext cx="2744787" cy="782637"/>
          </a:xfrm>
          <a:prstGeom prst="rect">
            <a:avLst/>
          </a:prstGeom>
          <a:noFill/>
          <a:ln w="9525">
            <a:noFill/>
            <a:miter lim="800000"/>
            <a:headEnd/>
            <a:tailEnd/>
          </a:ln>
        </p:spPr>
        <p:txBody>
          <a:bodyPr/>
          <a:lstStyle/>
          <a:p>
            <a:pPr>
              <a:spcBef>
                <a:spcPct val="20000"/>
              </a:spcBef>
              <a:spcAft>
                <a:spcPct val="75000"/>
              </a:spcAft>
            </a:pPr>
            <a:r>
              <a:rPr lang="ru-RU" sz="2000"/>
              <a:t>Как начать работу с лентой </a:t>
            </a:r>
          </a:p>
        </p:txBody>
      </p:sp>
      <p:sp>
        <p:nvSpPr>
          <p:cNvPr id="31748" name="Line 7"/>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sp>
        <p:nvSpPr>
          <p:cNvPr id="174089" name="Rectangle 9"/>
          <p:cNvSpPr>
            <a:spLocks noChangeArrowheads="1"/>
          </p:cNvSpPr>
          <p:nvPr/>
        </p:nvSpPr>
        <p:spPr bwMode="auto">
          <a:xfrm>
            <a:off x="260350" y="3994150"/>
            <a:ext cx="7740650" cy="450850"/>
          </a:xfrm>
          <a:prstGeom prst="rect">
            <a:avLst/>
          </a:prstGeom>
          <a:noFill/>
          <a:ln w="9525">
            <a:noFill/>
            <a:miter lim="800000"/>
            <a:headEnd/>
            <a:tailEnd/>
          </a:ln>
        </p:spPr>
        <p:txBody>
          <a:bodyPr/>
          <a:lstStyle/>
          <a:p>
            <a:pPr>
              <a:spcBef>
                <a:spcPct val="20000"/>
              </a:spcBef>
              <a:spcAft>
                <a:spcPct val="75000"/>
              </a:spcAft>
            </a:pPr>
            <a:r>
              <a:rPr lang="ru-RU">
                <a:solidFill>
                  <a:srgbClr val="FFCC00"/>
                </a:solidFill>
              </a:rPr>
              <a:t>Основные команды Excel собраны на первой вкладке </a:t>
            </a:r>
            <a:r>
              <a:rPr lang="ru-RU" b="1">
                <a:solidFill>
                  <a:srgbClr val="FFCC00"/>
                </a:solidFill>
              </a:rPr>
              <a:t>«Главная»</a:t>
            </a:r>
            <a:r>
              <a:rPr lang="ru-RU">
                <a:solidFill>
                  <a:srgbClr val="FFCC00"/>
                </a:solidFill>
              </a:rPr>
              <a:t> . </a:t>
            </a:r>
          </a:p>
        </p:txBody>
      </p:sp>
      <p:sp>
        <p:nvSpPr>
          <p:cNvPr id="174091" name="Rectangle 11"/>
          <p:cNvSpPr>
            <a:spLocks noChangeArrowheads="1"/>
          </p:cNvSpPr>
          <p:nvPr/>
        </p:nvSpPr>
        <p:spPr bwMode="auto">
          <a:xfrm>
            <a:off x="6119813" y="1960563"/>
            <a:ext cx="2744787" cy="1081087"/>
          </a:xfrm>
          <a:prstGeom prst="rect">
            <a:avLst/>
          </a:prstGeom>
          <a:noFill/>
          <a:ln w="9525">
            <a:noFill/>
            <a:miter lim="800000"/>
            <a:headEnd/>
            <a:tailEnd/>
          </a:ln>
        </p:spPr>
        <p:txBody>
          <a:bodyPr/>
          <a:lstStyle/>
          <a:p>
            <a:pPr>
              <a:spcBef>
                <a:spcPct val="20000"/>
              </a:spcBef>
              <a:spcAft>
                <a:spcPct val="75000"/>
              </a:spcAft>
            </a:pPr>
            <a:r>
              <a:rPr lang="ru-RU" sz="2000"/>
              <a:t>Начните с начала.</a:t>
            </a:r>
          </a:p>
        </p:txBody>
      </p:sp>
      <p:pic>
        <p:nvPicPr>
          <p:cNvPr id="31751" name="Picture 13" descr="Вкладка «Главная», группа «Выравнивание» и команда «Перенос текста»"/>
          <p:cNvPicPr>
            <a:picLocks noGrp="1" noChangeAspect="1" noChangeArrowheads="1"/>
          </p:cNvPicPr>
          <p:nvPr>
            <p:ph sz="half" idx="4294967295"/>
          </p:nvPr>
        </p:nvPicPr>
        <p:blipFill>
          <a:blip r:embed="rId3"/>
          <a:srcRect/>
          <a:stretch>
            <a:fillRect/>
          </a:stretch>
        </p:blipFill>
        <p:spPr>
          <a:xfrm>
            <a:off x="457200" y="1600200"/>
            <a:ext cx="5516563" cy="2566988"/>
          </a:xfr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74083"/>
                                        </p:tgtEl>
                                        <p:attrNameLst>
                                          <p:attrName>style.visibility</p:attrName>
                                        </p:attrNameLst>
                                      </p:cBhvr>
                                      <p:to>
                                        <p:strVal val="visible"/>
                                      </p:to>
                                    </p:set>
                                    <p:animEffect transition="in" filter="slide(fromTop)">
                                      <p:cBhvr>
                                        <p:cTn id="7" dur="500"/>
                                        <p:tgtEl>
                                          <p:spTgt spid="17408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74091"/>
                                        </p:tgtEl>
                                        <p:attrNameLst>
                                          <p:attrName>style.visibility</p:attrName>
                                        </p:attrNameLst>
                                      </p:cBhvr>
                                      <p:to>
                                        <p:strVal val="visible"/>
                                      </p:to>
                                    </p:set>
                                    <p:animEffect transition="in" filter="slide(fromTop)">
                                      <p:cBhvr>
                                        <p:cTn id="12" dur="500"/>
                                        <p:tgtEl>
                                          <p:spTgt spid="17409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74089">
                                            <p:txEl>
                                              <p:pRg st="0" end="0"/>
                                            </p:txEl>
                                          </p:spTgt>
                                        </p:tgtEl>
                                        <p:attrNameLst>
                                          <p:attrName>style.visibility</p:attrName>
                                        </p:attrNameLst>
                                      </p:cBhvr>
                                      <p:to>
                                        <p:strVal val="visible"/>
                                      </p:to>
                                    </p:set>
                                    <p:animEffect transition="in" filter="slide(fromLeft)">
                                      <p:cBhvr>
                                        <p:cTn id="17" dur="500"/>
                                        <p:tgtEl>
                                          <p:spTgt spid="1740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autoUpdateAnimBg="0"/>
      <p:bldP spid="174089" grpId="0" build="p" autoUpdateAnimBg="0"/>
      <p:bldP spid="17409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oter Placeholder 5"/>
          <p:cNvSpPr>
            <a:spLocks noGrp="1"/>
          </p:cNvSpPr>
          <p:nvPr>
            <p:ph type="ftr" sz="quarter" idx="10"/>
          </p:nvPr>
        </p:nvSpPr>
        <p:spPr>
          <a:xfrm>
            <a:off x="2717800" y="6200775"/>
            <a:ext cx="3708400" cy="476250"/>
          </a:xfrm>
          <a:noFill/>
        </p:spPr>
        <p:txBody>
          <a:bodyPr anchor="b" anchorCtr="1"/>
          <a:lstStyle/>
          <a:p>
            <a:r>
              <a:rPr lang="ru-RU" sz="1600">
                <a:solidFill>
                  <a:srgbClr val="005AB4"/>
                </a:solidFill>
                <a:effectLst/>
                <a:latin typeface="Arial" charset="0"/>
              </a:rPr>
              <a:t>Быстрое освоение программы</a:t>
            </a:r>
          </a:p>
        </p:txBody>
      </p:sp>
      <p:sp>
        <p:nvSpPr>
          <p:cNvPr id="33794" name="Rectangle 2"/>
          <p:cNvSpPr>
            <a:spLocks noGrp="1" noChangeArrowheads="1"/>
          </p:cNvSpPr>
          <p:nvPr>
            <p:ph type="title" idx="4294967295"/>
          </p:nvPr>
        </p:nvSpPr>
        <p:spPr>
          <a:xfrm>
            <a:off x="257175" y="63500"/>
            <a:ext cx="8904288" cy="614363"/>
          </a:xfrm>
        </p:spPr>
        <p:txBody>
          <a:bodyPr anchorCtr="0"/>
          <a:lstStyle/>
          <a:p>
            <a:r>
              <a:rPr lang="ru-RU"/>
              <a:t>Что расположено на ленте </a:t>
            </a:r>
          </a:p>
        </p:txBody>
      </p:sp>
      <p:sp>
        <p:nvSpPr>
          <p:cNvPr id="176131" name="Rectangle 3"/>
          <p:cNvSpPr>
            <a:spLocks noChangeArrowheads="1"/>
          </p:cNvSpPr>
          <p:nvPr/>
        </p:nvSpPr>
        <p:spPr bwMode="auto">
          <a:xfrm>
            <a:off x="6119813" y="801688"/>
            <a:ext cx="2744787" cy="2306637"/>
          </a:xfrm>
          <a:prstGeom prst="rect">
            <a:avLst/>
          </a:prstGeom>
          <a:noFill/>
          <a:ln w="9525">
            <a:noFill/>
            <a:miter lim="800000"/>
            <a:headEnd/>
            <a:tailEnd/>
          </a:ln>
        </p:spPr>
        <p:txBody>
          <a:bodyPr/>
          <a:lstStyle/>
          <a:p>
            <a:pPr>
              <a:spcBef>
                <a:spcPct val="20000"/>
              </a:spcBef>
              <a:spcAft>
                <a:spcPct val="75000"/>
              </a:spcAft>
            </a:pPr>
            <a:r>
              <a:rPr lang="ru-RU" sz="2000" b="1"/>
              <a:t>Группы</a:t>
            </a:r>
            <a:r>
              <a:rPr lang="ru-RU" sz="2000"/>
              <a:t> объединяют все команды, которые с большой вероятностью понадобятся для выполнения определенной задачи. </a:t>
            </a:r>
          </a:p>
        </p:txBody>
      </p:sp>
      <p:sp>
        <p:nvSpPr>
          <p:cNvPr id="33796" name="Line 4"/>
          <p:cNvSpPr>
            <a:spLocks noChangeShapeType="1"/>
          </p:cNvSpPr>
          <p:nvPr/>
        </p:nvSpPr>
        <p:spPr bwMode="auto">
          <a:xfrm>
            <a:off x="339725" y="3951288"/>
            <a:ext cx="8413750" cy="0"/>
          </a:xfrm>
          <a:prstGeom prst="line">
            <a:avLst/>
          </a:prstGeom>
          <a:noFill/>
          <a:ln w="12700">
            <a:solidFill>
              <a:schemeClr val="tx1"/>
            </a:solidFill>
            <a:round/>
            <a:headEnd/>
            <a:tailEnd/>
          </a:ln>
        </p:spPr>
        <p:txBody>
          <a:bodyPr/>
          <a:lstStyle/>
          <a:p>
            <a:endParaRPr lang="ru-RU"/>
          </a:p>
        </p:txBody>
      </p:sp>
      <p:sp>
        <p:nvSpPr>
          <p:cNvPr id="176133" name="Rectangle 5"/>
          <p:cNvSpPr>
            <a:spLocks noChangeArrowheads="1"/>
          </p:cNvSpPr>
          <p:nvPr/>
        </p:nvSpPr>
        <p:spPr bwMode="auto">
          <a:xfrm>
            <a:off x="260350" y="3994150"/>
            <a:ext cx="7977188" cy="1676400"/>
          </a:xfrm>
          <a:prstGeom prst="rect">
            <a:avLst/>
          </a:prstGeom>
          <a:noFill/>
          <a:ln w="9525">
            <a:noFill/>
            <a:miter lim="800000"/>
            <a:headEnd/>
            <a:tailEnd/>
          </a:ln>
        </p:spPr>
        <p:txBody>
          <a:bodyPr/>
          <a:lstStyle/>
          <a:p>
            <a:pPr>
              <a:spcBef>
                <a:spcPct val="20000"/>
              </a:spcBef>
              <a:spcAft>
                <a:spcPct val="75000"/>
              </a:spcAft>
            </a:pPr>
            <a:r>
              <a:rPr lang="ru-RU">
                <a:solidFill>
                  <a:srgbClr val="FFCC00"/>
                </a:solidFill>
              </a:rPr>
              <a:t>Теперь при выполнении задачи группы остаются на экране, под рукой. Команды больше не скрыты в меню. </a:t>
            </a:r>
          </a:p>
          <a:p>
            <a:pPr>
              <a:spcBef>
                <a:spcPct val="20000"/>
              </a:spcBef>
              <a:spcAft>
                <a:spcPct val="75000"/>
              </a:spcAft>
            </a:pPr>
            <a:r>
              <a:rPr lang="ru-RU">
                <a:solidFill>
                  <a:srgbClr val="FFCC00"/>
                </a:solidFill>
              </a:rPr>
              <a:t>Теперь эти важные команды отображены над рабочей областью. </a:t>
            </a:r>
          </a:p>
        </p:txBody>
      </p:sp>
      <p:pic>
        <p:nvPicPr>
          <p:cNvPr id="33798" name="Picture 8" descr="Вкладка «Главная», группа «Выравнивание» и команда «Перенос текста»"/>
          <p:cNvPicPr>
            <a:picLocks noGrp="1" noChangeAspect="1" noChangeArrowheads="1"/>
          </p:cNvPicPr>
          <p:nvPr>
            <p:ph sz="half" idx="4294967295"/>
          </p:nvPr>
        </p:nvPicPr>
        <p:blipFill>
          <a:blip r:embed="rId3"/>
          <a:srcRect/>
          <a:stretch>
            <a:fillRect/>
          </a:stretch>
        </p:blipFill>
        <p:spPr>
          <a:xfrm>
            <a:off x="457200" y="1600200"/>
            <a:ext cx="5516563" cy="2566988"/>
          </a:xfr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76131"/>
                                        </p:tgtEl>
                                        <p:attrNameLst>
                                          <p:attrName>style.visibility</p:attrName>
                                        </p:attrNameLst>
                                      </p:cBhvr>
                                      <p:to>
                                        <p:strVal val="visible"/>
                                      </p:to>
                                    </p:set>
                                    <p:animEffect transition="in" filter="slide(fromTop)">
                                      <p:cBhvr>
                                        <p:cTn id="7" dur="500"/>
                                        <p:tgtEl>
                                          <p:spTgt spid="17613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76133">
                                            <p:txEl>
                                              <p:pRg st="0" end="0"/>
                                            </p:txEl>
                                          </p:spTgt>
                                        </p:tgtEl>
                                        <p:attrNameLst>
                                          <p:attrName>style.visibility</p:attrName>
                                        </p:attrNameLst>
                                      </p:cBhvr>
                                      <p:to>
                                        <p:strVal val="visible"/>
                                      </p:to>
                                    </p:set>
                                    <p:animEffect transition="in" filter="slide(fromLeft)">
                                      <p:cBhvr>
                                        <p:cTn id="12" dur="500"/>
                                        <p:tgtEl>
                                          <p:spTgt spid="17613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76133">
                                            <p:txEl>
                                              <p:pRg st="1" end="1"/>
                                            </p:txEl>
                                          </p:spTgt>
                                        </p:tgtEl>
                                        <p:attrNameLst>
                                          <p:attrName>style.visibility</p:attrName>
                                        </p:attrNameLst>
                                      </p:cBhvr>
                                      <p:to>
                                        <p:strVal val="visible"/>
                                      </p:to>
                                    </p:set>
                                    <p:animEffect transition="in" filter="slide(fromLeft)">
                                      <p:cBhvr>
                                        <p:cTn id="17" dur="500"/>
                                        <p:tgtEl>
                                          <p:spTgt spid="1761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autoUpdateAnimBg="0"/>
      <p:bldP spid="176133" grpId="0" build="p" autoUpdateAnimBg="0"/>
    </p:bldLst>
  </p:timing>
</p:sld>
</file>

<file path=ppt/theme/theme1.xml><?xml version="1.0" encoding="utf-8"?>
<a:theme xmlns:a="http://schemas.openxmlformats.org/drawingml/2006/main" name="excel">
  <a:themeElements>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Занавес">
  <a:themeElements>
    <a:clrScheme name="Занавес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Занавес">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Занавес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Занавес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Занавес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Занавес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Занавес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Занавес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Занавес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Занавес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Занавес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excel</Template>
  <TotalTime>5</TotalTime>
  <Words>5382</Words>
  <Application>Microsoft Office PowerPoint</Application>
  <PresentationFormat>Экран (4:3)</PresentationFormat>
  <Paragraphs>496</Paragraphs>
  <Slides>64</Slides>
  <Notes>64</Notes>
  <HiddenSlides>0</HiddenSlides>
  <MMClips>0</MMClips>
  <ScaleCrop>false</ScaleCrop>
  <HeadingPairs>
    <vt:vector size="8" baseType="variant">
      <vt:variant>
        <vt:lpstr>Использованные шрифты</vt:lpstr>
      </vt:variant>
      <vt:variant>
        <vt:i4>4</vt:i4>
      </vt:variant>
      <vt:variant>
        <vt:lpstr>Шаблон оформления</vt:lpstr>
      </vt:variant>
      <vt:variant>
        <vt:i4>3</vt:i4>
      </vt:variant>
      <vt:variant>
        <vt:lpstr>Внедренные серверы OLE</vt:lpstr>
      </vt:variant>
      <vt:variant>
        <vt:i4>1</vt:i4>
      </vt:variant>
      <vt:variant>
        <vt:lpstr>Заголовки слайдов</vt:lpstr>
      </vt:variant>
      <vt:variant>
        <vt:i4>64</vt:i4>
      </vt:variant>
    </vt:vector>
  </HeadingPairs>
  <TitlesOfParts>
    <vt:vector size="72" baseType="lpstr">
      <vt:lpstr>Arial</vt:lpstr>
      <vt:lpstr>Tahoma</vt:lpstr>
      <vt:lpstr>Times New Roman</vt:lpstr>
      <vt:lpstr>Wingdings</vt:lpstr>
      <vt:lpstr>excel</vt:lpstr>
      <vt:lpstr>excel</vt:lpstr>
      <vt:lpstr>Занавес</vt:lpstr>
      <vt:lpstr>Visio</vt:lpstr>
      <vt:lpstr>Обучение работе с Microsoft® Office  Excel®  2007</vt:lpstr>
      <vt:lpstr>Содержание курса</vt:lpstr>
      <vt:lpstr>Обзор. Непосредственное представление</vt:lpstr>
      <vt:lpstr>Цель этого курса — научить пользователя: </vt:lpstr>
      <vt:lpstr>Урок 1</vt:lpstr>
      <vt:lpstr>Что изменилось и почему</vt:lpstr>
      <vt:lpstr>Что расположено на ленте </vt:lpstr>
      <vt:lpstr>Что расположено на ленте </vt:lpstr>
      <vt:lpstr>Что расположено на ленте </vt:lpstr>
      <vt:lpstr>Увеличение числа команд при необходимости</vt:lpstr>
      <vt:lpstr>Дополнительные параметры, если они нужны</vt:lpstr>
      <vt:lpstr>Поместите команды на собственную панель инструментов</vt:lpstr>
      <vt:lpstr>Поместите команды на собственную панель инструментов</vt:lpstr>
      <vt:lpstr>Что произошло с прежними сочетаниями клавиш? </vt:lpstr>
      <vt:lpstr>Что произошло с прежними сочетаниями клавиш? </vt:lpstr>
      <vt:lpstr>Что произошло с прежними сочетаниями клавиш? </vt:lpstr>
      <vt:lpstr>Новый вид режима просмотра</vt:lpstr>
      <vt:lpstr>Новый вид режима просмотра</vt:lpstr>
      <vt:lpstr>Новый вид режима просмотра</vt:lpstr>
      <vt:lpstr>Работа с разным разрешением экрана</vt:lpstr>
      <vt:lpstr>Работа с разным разрешением экрана</vt:lpstr>
      <vt:lpstr>Упражнения для практического занятия</vt:lpstr>
      <vt:lpstr>Тест 1, вопрос 1</vt:lpstr>
      <vt:lpstr>Тест 1, вопрос 1, ответ:</vt:lpstr>
      <vt:lpstr>Тест 1, вопрос 2</vt:lpstr>
      <vt:lpstr>Тест 1, вопрос 2, ответ:</vt:lpstr>
      <vt:lpstr>Урок 2</vt:lpstr>
      <vt:lpstr>Начало работы в Excel</vt:lpstr>
      <vt:lpstr>Откройте нужный файл</vt:lpstr>
      <vt:lpstr>Вставка столбца</vt:lpstr>
      <vt:lpstr>Вставка столбца</vt:lpstr>
      <vt:lpstr>Вставка столбца </vt:lpstr>
      <vt:lpstr>Форматирование и редактирование данных</vt:lpstr>
      <vt:lpstr>Форматирование и редактирование данных</vt:lpstr>
      <vt:lpstr>Форматирование и редактирование данных </vt:lpstr>
      <vt:lpstr>Ввод формулы</vt:lpstr>
      <vt:lpstr>Добавление колонтитулов</vt:lpstr>
      <vt:lpstr>Добавление колонтитулов</vt:lpstr>
      <vt:lpstr>Печать</vt:lpstr>
      <vt:lpstr>Печать</vt:lpstr>
      <vt:lpstr>Окно Новая книга</vt:lpstr>
      <vt:lpstr>Упражнения для практического занятия</vt:lpstr>
      <vt:lpstr>Тест 2, вопрос 1</vt:lpstr>
      <vt:lpstr>Тест 2, вопрос 1, ответ:</vt:lpstr>
      <vt:lpstr>Тест 2, вопрос 2</vt:lpstr>
      <vt:lpstr>Тест 2, вопрос 2, ответ:</vt:lpstr>
      <vt:lpstr>Тест 2, вопрос 3</vt:lpstr>
      <vt:lpstr>Тест 2, вопрос 3, ответ:</vt:lpstr>
      <vt:lpstr>Урок 3</vt:lpstr>
      <vt:lpstr>Новый формат файлов</vt:lpstr>
      <vt:lpstr>Работа с файлами предыдущих версий</vt:lpstr>
      <vt:lpstr>Работа с файлами предыдущих версий </vt:lpstr>
      <vt:lpstr>Работа с файлами предыдущих версий </vt:lpstr>
      <vt:lpstr>Преимущества нового формата файлов </vt:lpstr>
      <vt:lpstr>Преимущества нового формата файлов </vt:lpstr>
      <vt:lpstr>Новые форматы файлов и новые параметры сохранения</vt:lpstr>
      <vt:lpstr>Новые форматы файлов и новые параметры сохранения</vt:lpstr>
      <vt:lpstr>Новые форматы файлов и новые параметры сохранения</vt:lpstr>
      <vt:lpstr>Тест 3, вопрос 1</vt:lpstr>
      <vt:lpstr>Тест 3, вопрос 1, ответ:</vt:lpstr>
      <vt:lpstr>Тест 3, вопрос 2</vt:lpstr>
      <vt:lpstr>Тест 3, вопрос 2, ответ:</vt:lpstr>
      <vt:lpstr>Тест 3, вопрос 3</vt:lpstr>
      <vt:lpstr>Тест 3, вопрос 3, ответ:</vt:lpstr>
    </vt:vector>
  </TitlesOfParts>
  <Manager/>
  <Company>МОУ Лицей №11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Обучение работе с Microsoft® Office  Excel®  2007</dc:title>
  <dc:subject/>
  <dc:creator>Рудь М.Г.</dc:creator>
  <cp:keywords/>
  <dc:description/>
  <cp:lastModifiedBy>DNA7 X86</cp:lastModifiedBy>
  <cp:revision>2</cp:revision>
  <dcterms:created xsi:type="dcterms:W3CDTF">2012-11-13T04:47:05Z</dcterms:created>
  <dcterms:modified xsi:type="dcterms:W3CDTF">2012-11-23T15:12:17Z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TC102002861049</vt:lpwstr>
  </property>
</Properties>
</file>